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sldIdLst>
    <p:sldId id="256" r:id="rId2"/>
    <p:sldId id="257" r:id="rId3"/>
    <p:sldId id="259" r:id="rId4"/>
    <p:sldId id="261" r:id="rId5"/>
    <p:sldId id="262" r:id="rId6"/>
    <p:sldId id="260" r:id="rId7"/>
    <p:sldId id="263" r:id="rId8"/>
    <p:sldId id="264" r:id="rId9"/>
    <p:sldId id="265" r:id="rId10"/>
    <p:sldId id="266" r:id="rId11"/>
    <p:sldId id="258"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670675"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7510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49537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90345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
        <p:nvSpPr>
          <p:cNvPr id="7" name="Rettangolo 6">
            <a:extLst>
              <a:ext uri="{FF2B5EF4-FFF2-40B4-BE49-F238E27FC236}">
                <a16:creationId xmlns:a16="http://schemas.microsoft.com/office/drawing/2014/main" id="{40ABAAF5-D843-44B3-9EEF-C763B20A970C}"/>
              </a:ext>
            </a:extLst>
          </p:cNvPr>
          <p:cNvSpPr/>
          <p:nvPr userDrawn="1"/>
        </p:nvSpPr>
        <p:spPr>
          <a:xfrm>
            <a:off x="965675" y="1649338"/>
            <a:ext cx="10434415" cy="1794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03828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smtClean="0"/>
              <a:t>4/12/2021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7470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328179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91818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41498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4/12/2021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763207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t>4/12/2021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3149832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smtClean="0"/>
              <a:pPr/>
              <a:t>4/12/2021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12160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4/12/2021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019538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C319D-7E6C-4431-B42F-E508BE36D13F}"/>
              </a:ext>
            </a:extLst>
          </p:cNvPr>
          <p:cNvSpPr>
            <a:spLocks noGrp="1"/>
          </p:cNvSpPr>
          <p:nvPr>
            <p:ph type="ctrTitle"/>
          </p:nvPr>
        </p:nvSpPr>
        <p:spPr>
          <a:xfrm>
            <a:off x="1097280" y="1442773"/>
            <a:ext cx="10058400" cy="3566160"/>
          </a:xfrm>
        </p:spPr>
        <p:txBody>
          <a:bodyPr/>
          <a:lstStyle/>
          <a:p>
            <a:r>
              <a:rPr lang="it-IT"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Principali Misure del Decreto Legge 22 marzo 2021, n. 41 “D.L. Sostegni” – Misure urgenti in materia di sostegno alle imprese e agli operatori economici, di lavoro, salute e servizi territoriali, connesse all'emergenza da COVID-19</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ottotitolo 2">
            <a:extLst>
              <a:ext uri="{FF2B5EF4-FFF2-40B4-BE49-F238E27FC236}">
                <a16:creationId xmlns:a16="http://schemas.microsoft.com/office/drawing/2014/main" id="{78277713-8FEC-4F5E-B384-DCB9287DA9E4}"/>
              </a:ext>
            </a:extLst>
          </p:cNvPr>
          <p:cNvSpPr>
            <a:spLocks noGrp="1"/>
          </p:cNvSpPr>
          <p:nvPr>
            <p:ph type="subTitle" idx="1"/>
          </p:nvPr>
        </p:nvSpPr>
        <p:spPr/>
        <p:txBody>
          <a:bodyPr/>
          <a:lstStyle/>
          <a:p>
            <a:r>
              <a:rPr lang="it-IT" b="1" dirty="0"/>
              <a:t>SINTESI FISCO</a:t>
            </a:r>
          </a:p>
        </p:txBody>
      </p:sp>
      <p:pic>
        <p:nvPicPr>
          <p:cNvPr id="1026" name="Immagine 2">
            <a:extLst>
              <a:ext uri="{FF2B5EF4-FFF2-40B4-BE49-F238E27FC236}">
                <a16:creationId xmlns:a16="http://schemas.microsoft.com/office/drawing/2014/main" id="{E9D4618F-3534-4B41-A98C-83AF273E69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035" y="323939"/>
            <a:ext cx="2617730" cy="134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460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21080" y="209550"/>
            <a:ext cx="10058400" cy="565785"/>
          </a:xfrm>
        </p:spPr>
        <p:txBody>
          <a:bodyPr>
            <a:normAutofit/>
          </a:bodyPr>
          <a:lstStyle/>
          <a:p>
            <a:r>
              <a:rPr lang="it-IT" sz="2800" b="1" dirty="0"/>
              <a:t>Differita a 180 giorni l’approvazione del Bilancio 2020</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25855" y="883709"/>
            <a:ext cx="10058400" cy="4023360"/>
          </a:xfrm>
        </p:spPr>
        <p:txBody>
          <a:bodyPr>
            <a:noAutofit/>
          </a:bodyPr>
          <a:lstStyle/>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Times New Roman" panose="02020603050405020304" pitchFamily="18" charset="0"/>
              </a:rPr>
              <a:t>Il Decreto Milleproroghe ha introdotto alcune modifiche in tema di assemblee societarie ridefinendo tempi e modalità per il loro svolgimento.</a:t>
            </a: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Times New Roman" panose="02020603050405020304" pitchFamily="18" charset="0"/>
              </a:rPr>
              <a:t>Nello specifico l’art. 3 comma 6 del Milleproroghe ha modificato i commi 1 e 7 dell’art. 106 del Decreto Cura Italia (D.L. n.18/2020), prevedendo anche quest’anno la prorog</a:t>
            </a:r>
            <a:r>
              <a:rPr lang="it-IT" sz="1600" dirty="0">
                <a:latin typeface="Calibri" panose="020F0502020204030204" pitchFamily="34" charset="0"/>
                <a:ea typeface="Calibri" panose="020F0502020204030204" pitchFamily="34" charset="0"/>
                <a:cs typeface="Times New Roman" panose="02020603050405020304" pitchFamily="18" charset="0"/>
              </a:rPr>
              <a:t>a dei termini e delle modalità eccezionali di svolgimento delle assemblee delle società</a:t>
            </a:r>
            <a:r>
              <a:rPr lang="it-IT" sz="16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0000"/>
              </a:lnSpc>
              <a:spcBef>
                <a:spcPts val="0"/>
              </a:spcBef>
              <a:spcAft>
                <a:spcPts val="0"/>
              </a:spcAft>
              <a:buNone/>
            </a:pP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Times New Roman" panose="02020603050405020304" pitchFamily="18" charset="0"/>
              </a:rPr>
              <a:t>In particolare viene stabilito che:</a:t>
            </a:r>
          </a:p>
          <a:p>
            <a:pPr marL="342900" lvl="0" indent="-342900" algn="just">
              <a:lnSpc>
                <a:spcPct val="100000"/>
              </a:lnSpc>
              <a:spcBef>
                <a:spcPts val="0"/>
              </a:spcBef>
              <a:spcAft>
                <a:spcPts val="0"/>
              </a:spcAft>
              <a:buFont typeface="+mj-lt"/>
              <a:buAutoNum type="arabicPeriod"/>
            </a:pPr>
            <a:r>
              <a:rPr lang="it-IT" sz="1600" dirty="0">
                <a:latin typeface="Calibri" panose="020F0502020204030204" pitchFamily="34" charset="0"/>
                <a:ea typeface="Calibri" panose="020F0502020204030204" pitchFamily="34" charset="0"/>
                <a:cs typeface="Times New Roman" panose="02020603050405020304" pitchFamily="18" charset="0"/>
              </a:rPr>
              <a:t>l</a:t>
            </a:r>
            <a:r>
              <a:rPr lang="it-IT" sz="1600" dirty="0">
                <a:effectLst/>
                <a:latin typeface="Calibri" panose="020F0502020204030204" pitchFamily="34" charset="0"/>
                <a:ea typeface="Calibri" panose="020F0502020204030204" pitchFamily="34" charset="0"/>
                <a:cs typeface="Times New Roman" panose="02020603050405020304" pitchFamily="18" charset="0"/>
              </a:rPr>
              <a:t>’assemblea ordinaria è convocata per approvazione del bilancio d’esercizio al 31 dicembre 2020 entro 180 giorni dalla chiusura dell’esercizio (comma 1) per tutte le società comprese le cooperative;</a:t>
            </a:r>
          </a:p>
          <a:p>
            <a:pPr marL="342900" lvl="0" indent="-342900" algn="just">
              <a:lnSpc>
                <a:spcPct val="100000"/>
              </a:lnSpc>
              <a:spcBef>
                <a:spcPts val="0"/>
              </a:spcBef>
              <a:spcAft>
                <a:spcPts val="0"/>
              </a:spcAft>
              <a:buFont typeface="+mj-lt"/>
              <a:buAutoNum type="arabicPeriod"/>
            </a:pPr>
            <a:r>
              <a:rPr lang="it-IT" sz="1600" dirty="0">
                <a:latin typeface="Calibri" panose="020F0502020204030204" pitchFamily="34" charset="0"/>
                <a:ea typeface="Calibri" panose="020F0502020204030204" pitchFamily="34" charset="0"/>
                <a:cs typeface="Times New Roman" panose="02020603050405020304" pitchFamily="18" charset="0"/>
              </a:rPr>
              <a:t>l</a:t>
            </a:r>
            <a:r>
              <a:rPr lang="it-IT" sz="1600" dirty="0">
                <a:effectLst/>
                <a:latin typeface="Calibri" panose="020F0502020204030204" pitchFamily="34" charset="0"/>
                <a:ea typeface="Calibri" panose="020F0502020204030204" pitchFamily="34" charset="0"/>
                <a:cs typeface="Times New Roman" panose="02020603050405020304" pitchFamily="18" charset="0"/>
              </a:rPr>
              <a:t>e disposizioni per lo svolgimento dell’assemblea di cui all’art 106 si applicano alle assemblee tenute entro il 31 luglio 2021 (comma 7).</a:t>
            </a:r>
          </a:p>
          <a:p>
            <a:pPr marL="137160" indent="0" algn="just">
              <a:lnSpc>
                <a:spcPct val="100000"/>
              </a:lnSpc>
              <a:spcAft>
                <a:spcPts val="800"/>
              </a:spcAft>
              <a:buNone/>
            </a:pPr>
            <a:r>
              <a:rPr lang="it-IT" sz="1600" dirty="0">
                <a:effectLst/>
                <a:latin typeface="Calibri" panose="020F0502020204030204" pitchFamily="34" charset="0"/>
                <a:ea typeface="Calibri" panose="020F0502020204030204" pitchFamily="34" charset="0"/>
                <a:cs typeface="Times New Roman" panose="02020603050405020304" pitchFamily="18" charset="0"/>
              </a:rPr>
              <a:t>E’ consentito a tutte le società di convocare l’assemblea di approvazione al 31 dicembre 2020 </a:t>
            </a:r>
            <a:r>
              <a:rPr lang="it-IT" sz="1600" b="1" dirty="0">
                <a:effectLst/>
                <a:latin typeface="Calibri" panose="020F0502020204030204" pitchFamily="34" charset="0"/>
                <a:ea typeface="Calibri" panose="020F0502020204030204" pitchFamily="34" charset="0"/>
                <a:cs typeface="Times New Roman" panose="02020603050405020304" pitchFamily="18" charset="0"/>
              </a:rPr>
              <a:t>entro 180 giorni</a:t>
            </a:r>
            <a:r>
              <a:rPr lang="it-IT" sz="1600" dirty="0">
                <a:effectLst/>
                <a:latin typeface="Calibri" panose="020F0502020204030204" pitchFamily="34" charset="0"/>
                <a:ea typeface="Calibri" panose="020F0502020204030204" pitchFamily="34" charset="0"/>
                <a:cs typeface="Times New Roman" panose="02020603050405020304" pitchFamily="18" charset="0"/>
              </a:rPr>
              <a:t> dalla chiusura dell’esercizio ossia con termine ultimo per il giorno 29 giugno 2021, anche in assenza d previsione statutaria specifica e senza necessità di indicarne le ragioni nella relazione sulla gestione come disposto dagli articoli 2364, comma 2, per le spa e 2478-bis per le s.r.l.</a:t>
            </a:r>
          </a:p>
          <a:p>
            <a:pPr marL="137160" indent="0" algn="just">
              <a:lnSpc>
                <a:spcPct val="100000"/>
              </a:lnSpc>
              <a:spcAft>
                <a:spcPts val="800"/>
              </a:spcAft>
              <a:buNone/>
            </a:pPr>
            <a:r>
              <a:rPr lang="it-IT" sz="1600" dirty="0">
                <a:effectLst/>
                <a:latin typeface="Calibri" panose="020F0502020204030204" pitchFamily="34" charset="0"/>
                <a:ea typeface="Calibri" panose="020F0502020204030204" pitchFamily="34" charset="0"/>
                <a:cs typeface="Times New Roman" panose="02020603050405020304" pitchFamily="18" charset="0"/>
              </a:rPr>
              <a:t>Fissa una data precisa per lo svolgimento a distanza delle assemblee e per la partecipazione al voto mediante il rappresentante designato. Entro i termini del 31 luglio sarà possibile:1) lo svolgimento delle assemblee ordinarie e straordinarie a porte chiuse evitando la presenza fisica dei soci , 2) con previsione, con avviso di </a:t>
            </a:r>
            <a:r>
              <a:rPr lang="it-IT" sz="1600" dirty="0" err="1">
                <a:effectLst/>
                <a:latin typeface="Calibri" panose="020F0502020204030204" pitchFamily="34" charset="0"/>
                <a:ea typeface="Calibri" panose="020F0502020204030204" pitchFamily="34" charset="0"/>
                <a:cs typeface="Times New Roman" panose="02020603050405020304" pitchFamily="18" charset="0"/>
              </a:rPr>
              <a:t>covocazione</a:t>
            </a:r>
            <a:r>
              <a:rPr lang="it-IT" sz="1600" dirty="0">
                <a:latin typeface="Calibri" panose="020F0502020204030204" pitchFamily="34" charset="0"/>
                <a:ea typeface="Calibri" panose="020F0502020204030204" pitchFamily="34" charset="0"/>
                <a:cs typeface="Times New Roman" panose="02020603050405020304" pitchFamily="18" charset="0"/>
              </a:rPr>
              <a:t> il ricorso a strumenti che consentono l’intervento in assemblea e l’espressione di voto.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 indent="0" algn="just">
              <a:lnSpc>
                <a:spcPct val="100000"/>
              </a:lnSpc>
              <a:spcAft>
                <a:spcPts val="800"/>
              </a:spcAft>
              <a:buNone/>
            </a:pP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1430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228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21080" y="209550"/>
            <a:ext cx="10058400" cy="565785"/>
          </a:xfrm>
        </p:spPr>
        <p:txBody>
          <a:bodyPr>
            <a:normAutofit/>
          </a:bodyPr>
          <a:lstStyle/>
          <a:p>
            <a:r>
              <a:rPr lang="it-IT" sz="2800" b="1" dirty="0"/>
              <a:t>Differita a 180 giorni l’approvazione del Bilancio 2020</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25855" y="883709"/>
            <a:ext cx="10058400" cy="4023360"/>
          </a:xfrm>
        </p:spPr>
        <p:txBody>
          <a:bodyPr>
            <a:noAutofit/>
          </a:bodyPr>
          <a:lstStyle/>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Times New Roman" panose="02020603050405020304" pitchFamily="18" charset="0"/>
              </a:rPr>
              <a:t>L’avviso di convocazione delle assemblee delle società di capitali e delle cooperative prevede che:</a:t>
            </a:r>
          </a:p>
          <a:p>
            <a:pPr marL="0" indent="0" algn="just">
              <a:lnSpc>
                <a:spcPct val="100000"/>
              </a:lnSpc>
              <a:spcBef>
                <a:spcPts val="0"/>
              </a:spcBef>
              <a:spcAft>
                <a:spcPts val="0"/>
              </a:spcAft>
              <a:buNone/>
            </a:pP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0"/>
              </a:spcAft>
              <a:buFont typeface="Calibri" panose="020F0502020204030204" pitchFamily="34" charset="0"/>
              <a:buChar char="-"/>
            </a:pPr>
            <a:r>
              <a:rPr lang="it-IT" sz="1600" dirty="0">
                <a:latin typeface="Calibri" panose="020F0502020204030204" pitchFamily="34" charset="0"/>
                <a:ea typeface="Calibri" panose="020F0502020204030204" pitchFamily="34" charset="0"/>
                <a:cs typeface="Times New Roman" panose="02020603050405020304" pitchFamily="18" charset="0"/>
              </a:rPr>
              <a:t>i</a:t>
            </a:r>
            <a:r>
              <a:rPr lang="it-IT" sz="1600" dirty="0">
                <a:effectLst/>
                <a:latin typeface="Calibri" panose="020F0502020204030204" pitchFamily="34" charset="0"/>
                <a:ea typeface="Calibri" panose="020F0502020204030204" pitchFamily="34" charset="0"/>
                <a:cs typeface="Times New Roman" panose="02020603050405020304" pitchFamily="18" charset="0"/>
              </a:rPr>
              <a:t>l voto sia espresso in via elettronica o per corrispondenza;</a:t>
            </a:r>
          </a:p>
          <a:p>
            <a:pPr marL="342900" lvl="0" indent="-342900" algn="just">
              <a:lnSpc>
                <a:spcPct val="100000"/>
              </a:lnSpc>
              <a:spcBef>
                <a:spcPts val="0"/>
              </a:spcBef>
              <a:spcAft>
                <a:spcPts val="0"/>
              </a:spcAft>
              <a:buFont typeface="Calibri" panose="020F050202020403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nelle cooperative riferite al modello s.r.l., in deroga alla previsione dell’art.2479, comma 4, c.c. anche mediante consultazione scritta o per consenso espresso per iscritto,</a:t>
            </a:r>
          </a:p>
          <a:p>
            <a:pPr marL="342900" lvl="0" indent="-342900" algn="just">
              <a:lnSpc>
                <a:spcPct val="100000"/>
              </a:lnSpc>
              <a:spcBef>
                <a:spcPts val="0"/>
              </a:spcBef>
              <a:spcAft>
                <a:spcPts val="0"/>
              </a:spcAft>
              <a:buFont typeface="Calibri" panose="020F050202020403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l’intervento in assemblea avvenga mediante mezzi di comunicazione;</a:t>
            </a:r>
          </a:p>
          <a:p>
            <a:pPr marL="342900" lvl="0" indent="-342900" algn="just">
              <a:lnSpc>
                <a:spcPct val="100000"/>
              </a:lnSpc>
              <a:spcBef>
                <a:spcPts val="0"/>
              </a:spcBef>
              <a:spcAft>
                <a:spcPts val="0"/>
              </a:spcAft>
              <a:buFont typeface="Calibri" panose="020F050202020403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l’assemblea si svolga, anche esclusivamente mediante mezzi di comunicazione che garantiscano l’identificazione dei partecipanti, la loro partecipazione e l’esercizio del diritto di voto senza la necessità che si trovino nel medesimo luogo, ove previsti, il presidente, il segretario o il notaio verbalizzante (art. 106 commi 2 e 3 Decreto Cura Italia).</a:t>
            </a:r>
          </a:p>
          <a:p>
            <a:pPr marL="342900" lvl="0" indent="-342900" algn="just">
              <a:lnSpc>
                <a:spcPct val="100000"/>
              </a:lnSpc>
              <a:spcBef>
                <a:spcPts val="0"/>
              </a:spcBef>
              <a:spcAft>
                <a:spcPts val="0"/>
              </a:spcAft>
              <a:buFont typeface="Calibri" panose="020F050202020403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si possa designare il rappresentante designato (art 106 comma 6) anche per le banche popolari le società cooperative e le mutue assicuratrici, anche in deroga alle disposizioni normative statutarie</a:t>
            </a:r>
          </a:p>
          <a:p>
            <a:pPr marL="342900" lvl="0" indent="-342900" algn="just">
              <a:lnSpc>
                <a:spcPct val="100000"/>
              </a:lnSpc>
              <a:spcBef>
                <a:spcPts val="0"/>
              </a:spcBef>
              <a:spcAft>
                <a:spcPts val="0"/>
              </a:spcAft>
              <a:buFont typeface="Calibri" panose="020F0502020204030204" pitchFamily="34" charset="0"/>
              <a:buChar char="-"/>
            </a:pP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Times New Roman" panose="02020603050405020304" pitchFamily="18" charset="0"/>
              </a:rPr>
              <a:t>In molte assemblee si dovranno rinnovare le cariche degli organi sociali e in funzione della dimensione della cooperativa si dovranno prevedere sistemi di votazione compatibili con il collegamento da remoto e le correlate garanzie identificative e partecipative. </a:t>
            </a:r>
          </a:p>
          <a:p>
            <a:pPr marL="0" lvl="0" indent="0">
              <a:lnSpc>
                <a:spcPct val="100000"/>
              </a:lnSpc>
              <a:spcBef>
                <a:spcPts val="0"/>
              </a:spcBef>
              <a:spcAft>
                <a:spcPts val="0"/>
              </a:spcAft>
              <a:buNone/>
            </a:pP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1430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7069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C319D-7E6C-4431-B42F-E508BE36D13F}"/>
              </a:ext>
            </a:extLst>
          </p:cNvPr>
          <p:cNvSpPr>
            <a:spLocks noGrp="1"/>
          </p:cNvSpPr>
          <p:nvPr>
            <p:ph type="ctrTitle"/>
          </p:nvPr>
        </p:nvSpPr>
        <p:spPr>
          <a:xfrm>
            <a:off x="1097280" y="1442773"/>
            <a:ext cx="10058400" cy="3566160"/>
          </a:xfrm>
        </p:spPr>
        <p:txBody>
          <a:bodyPr/>
          <a:lstStyle/>
          <a:p>
            <a:r>
              <a:rPr lang="it-IT"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Decreto Agosto (DL 104/2020 convertito in Legge 126/20)</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pic>
        <p:nvPicPr>
          <p:cNvPr id="1026" name="Immagine 2">
            <a:extLst>
              <a:ext uri="{FF2B5EF4-FFF2-40B4-BE49-F238E27FC236}">
                <a16:creationId xmlns:a16="http://schemas.microsoft.com/office/drawing/2014/main" id="{E9D4618F-3534-4B41-A98C-83AF273E69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035" y="323939"/>
            <a:ext cx="2617730" cy="134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EEFAEE11-B9C9-43A4-9BD5-CF7782D2E1C2}"/>
              </a:ext>
            </a:extLst>
          </p:cNvPr>
          <p:cNvSpPr>
            <a:spLocks noGrp="1"/>
          </p:cNvSpPr>
          <p:nvPr>
            <p:ph type="subTitle" idx="1"/>
          </p:nvPr>
        </p:nvSpPr>
        <p:spPr/>
        <p:txBody>
          <a:bodyPr/>
          <a:lstStyle/>
          <a:p>
            <a:r>
              <a:rPr lang="it-IT" dirty="0"/>
              <a:t>SOSPENSIONE AMMORTAMENTO (ART.60)</a:t>
            </a:r>
          </a:p>
          <a:p>
            <a:r>
              <a:rPr lang="it-IT" dirty="0"/>
              <a:t>RIVALUTAZIONE DEI BENI IMPRESA(ART.110)</a:t>
            </a:r>
          </a:p>
        </p:txBody>
      </p:sp>
    </p:spTree>
    <p:extLst>
      <p:ext uri="{BB962C8B-B14F-4D97-AF65-F5344CB8AC3E}">
        <p14:creationId xmlns:p14="http://schemas.microsoft.com/office/powerpoint/2010/main" val="558024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21080" y="209550"/>
            <a:ext cx="10058400" cy="565785"/>
          </a:xfrm>
        </p:spPr>
        <p:txBody>
          <a:bodyPr>
            <a:normAutofit/>
          </a:bodyPr>
          <a:lstStyle/>
          <a:p>
            <a:r>
              <a:rPr lang="it-IT" sz="2800" b="1" dirty="0"/>
              <a:t>Facoltà di sospensione degli ammortamenti (art. 60)</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25855" y="883709"/>
            <a:ext cx="10058400" cy="4023360"/>
          </a:xfrm>
        </p:spPr>
        <p:txBody>
          <a:bodyPr>
            <a:noAutofit/>
          </a:bodyPr>
          <a:lstStyle/>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Il Legislatore ha previsto la possibilità di sospendere in tutto o in parte l’imputazione contabile degli ammortamenti delle immobilizzazioni materiali e immateriali </a:t>
            </a:r>
            <a:r>
              <a:rPr lang="it-IT" sz="1600" b="1" dirty="0">
                <a:effectLst/>
                <a:latin typeface="Calibri" panose="020F0502020204030204" pitchFamily="34" charset="0"/>
                <a:ea typeface="Calibri" panose="020F0502020204030204" pitchFamily="34" charset="0"/>
                <a:cs typeface="Calibri" panose="020F0502020204030204" pitchFamily="34" charset="0"/>
              </a:rPr>
              <a:t>ai soggetti che non applicano i principi contabili internazionali, in base all’art. 60 comma 7 bis del DL 104/2020. </a:t>
            </a:r>
            <a:r>
              <a:rPr lang="it-IT" sz="1600" dirty="0">
                <a:effectLst/>
                <a:latin typeface="Calibri" panose="020F0502020204030204" pitchFamily="34" charset="0"/>
                <a:ea typeface="Calibri" panose="020F0502020204030204" pitchFamily="34" charset="0"/>
                <a:cs typeface="Calibri" panose="020F0502020204030204" pitchFamily="34" charset="0"/>
              </a:rPr>
              <a:t>In deroga all’art 2426 del C.C. è prevista la possibilità di non imputare a c/economico del bilancio 2020 fino al 100% della quota di ammortamento delle immobilizzazioni materiali e immateriali.</a:t>
            </a: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La quota di ammortamento non contabilizzata andrà imputata al c/economico del bilancio 2021 e allo stesso modo sono differite le quote di ammortamento successive prolungando l’originario piano di ammortamento di un anno.</a:t>
            </a:r>
          </a:p>
          <a:p>
            <a:pPr marL="0" indent="0" algn="just">
              <a:lnSpc>
                <a:spcPct val="100000"/>
              </a:lnSpc>
              <a:spcAft>
                <a:spcPts val="80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Ai sensi dei commi 7 ter e 7 quater dell’art 60 le imprese che si avvalgono della sospensione degli ammortamenti devono:</a:t>
            </a:r>
          </a:p>
          <a:p>
            <a:pPr marL="342900" indent="-342900" algn="just">
              <a:lnSpc>
                <a:spcPct val="100000"/>
              </a:lnSpc>
              <a:spcBef>
                <a:spcPts val="0"/>
              </a:spcBef>
              <a:spcAft>
                <a:spcPts val="0"/>
              </a:spcAft>
              <a:buFont typeface="+mj-lt"/>
              <a:buAutoNum type="arabicPeriod"/>
            </a:pPr>
            <a:r>
              <a:rPr lang="it-IT" sz="1600" dirty="0">
                <a:latin typeface="Calibri" panose="020F0502020204030204" pitchFamily="34" charset="0"/>
                <a:ea typeface="Calibri" panose="020F0502020204030204" pitchFamily="34" charset="0"/>
                <a:cs typeface="Calibri" panose="020F0502020204030204" pitchFamily="34" charset="0"/>
              </a:rPr>
              <a:t>d</a:t>
            </a:r>
            <a:r>
              <a:rPr lang="it-IT" sz="1600" dirty="0">
                <a:effectLst/>
                <a:latin typeface="Calibri" panose="020F0502020204030204" pitchFamily="34" charset="0"/>
                <a:ea typeface="Calibri" panose="020F0502020204030204" pitchFamily="34" charset="0"/>
                <a:cs typeface="Calibri" panose="020F0502020204030204" pitchFamily="34" charset="0"/>
              </a:rPr>
              <a:t>estinare una riserva indisponibile di utili per un ammontare corrispondente alla quota di ammortamento non effettuata. Nel caso in cui l’utile d’esercizio risulti inferiore alla quota di ammortamento, la riserva è integrata utilizzando riserve di utili/altre riserve patrimoniali disponibili in mancanza delle quali saranno accantonati utili degli esercizi successivi;</a:t>
            </a:r>
          </a:p>
          <a:p>
            <a:pPr marL="342900" indent="-342900" algn="just">
              <a:lnSpc>
                <a:spcPct val="100000"/>
              </a:lnSpc>
              <a:spcBef>
                <a:spcPts val="0"/>
              </a:spcBef>
              <a:spcAft>
                <a:spcPts val="0"/>
              </a:spcAft>
              <a:buFont typeface="+mj-lt"/>
              <a:buAutoNum type="arabicPeriod"/>
            </a:pPr>
            <a:r>
              <a:rPr lang="it-IT" sz="1600" dirty="0">
                <a:effectLst/>
                <a:latin typeface="Calibri" panose="020F0502020204030204" pitchFamily="34" charset="0"/>
                <a:ea typeface="Calibri" panose="020F0502020204030204" pitchFamily="34" charset="0"/>
                <a:cs typeface="Calibri" panose="020F0502020204030204" pitchFamily="34" charset="0"/>
              </a:rPr>
              <a:t>in Nota Integrativa devono motivare le ragioni dell’applicazione della deroga, la quantificazione degli ammortamenti non contabilizzati indicandone l’influenza sulla rappresentazione della situazione patrimoniale e finanziaria e del risultato d’esercizio, nonché dell’iscrizione e dell’importo della riserva indisponibile. Ne consegue che devono essere illustrati i motivi per i quali è stato deciso di sospendere gli ammortamenti (ad esempio la sospensione potrebbe essere giustificata da un minore o addirittura mancato utilizzo del bene; la variabile temporale potrebbe rappresentare l’elemento a cui rapportare l’ammontare dell’abbattimento dell’ammortamento).</a:t>
            </a:r>
          </a:p>
          <a:p>
            <a:pPr>
              <a:lnSpc>
                <a:spcPct val="100000"/>
              </a:lnSpc>
              <a:spcBef>
                <a:spcPts val="0"/>
              </a:spcBef>
              <a:spcAft>
                <a:spcPts val="0"/>
              </a:spcAft>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1430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0892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209550"/>
            <a:ext cx="10058400" cy="565785"/>
          </a:xfrm>
        </p:spPr>
        <p:txBody>
          <a:bodyPr>
            <a:normAutofit/>
          </a:bodyPr>
          <a:lstStyle/>
          <a:p>
            <a:r>
              <a:rPr lang="it-IT" sz="2800" b="1" dirty="0"/>
              <a:t>Impatti fiscali</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097280" y="883709"/>
            <a:ext cx="10058400" cy="4023360"/>
          </a:xfrm>
        </p:spPr>
        <p:txBody>
          <a:bodyPr>
            <a:noAutofit/>
          </a:bodyPr>
          <a:lstStyle/>
          <a:p>
            <a:pPr marL="85725"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La sospensione degli ammortamenti non si riflette sulla determinazione del reddito e del valore della produzione ai fini Irap.</a:t>
            </a:r>
          </a:p>
          <a:p>
            <a:pPr marL="85725" indent="0" algn="just">
              <a:lnSpc>
                <a:spcPct val="100000"/>
              </a:lnSpc>
              <a:spcBef>
                <a:spcPts val="0"/>
              </a:spcBef>
              <a:spcAft>
                <a:spcPts val="0"/>
              </a:spcAft>
            </a:pPr>
            <a:endParaRPr lang="it-IT" sz="1600" dirty="0">
              <a:latin typeface="Calibri" panose="020F0502020204030204" pitchFamily="34" charset="0"/>
              <a:ea typeface="Calibri" panose="020F0502020204030204" pitchFamily="34" charset="0"/>
              <a:cs typeface="Calibri" panose="020F0502020204030204" pitchFamily="34" charset="0"/>
            </a:endParaRPr>
          </a:p>
          <a:p>
            <a:pPr marL="85725"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Per i soggetti che si avvalgono della predetta facoltà, è ammessa la deduzione della quota di ammortamento sospesa alle stesse condizioni e con gli stessi limiti previsti dagli art. 102,102-bis e 103 </a:t>
            </a:r>
            <a:r>
              <a:rPr lang="it-IT" sz="1600" dirty="0" err="1">
                <a:effectLst/>
                <a:latin typeface="Calibri" panose="020F0502020204030204" pitchFamily="34" charset="0"/>
                <a:ea typeface="Calibri" panose="020F0502020204030204" pitchFamily="34" charset="0"/>
                <a:cs typeface="Calibri" panose="020F0502020204030204" pitchFamily="34" charset="0"/>
              </a:rPr>
              <a:t>tuir</a:t>
            </a:r>
            <a:r>
              <a:rPr lang="it-IT" sz="1600" dirty="0">
                <a:effectLst/>
                <a:latin typeface="Calibri" panose="020F0502020204030204" pitchFamily="34" charset="0"/>
                <a:ea typeface="Calibri" panose="020F0502020204030204" pitchFamily="34" charset="0"/>
                <a:cs typeface="Calibri" panose="020F0502020204030204" pitchFamily="34" charset="0"/>
              </a:rPr>
              <a:t> e 5- , 5 bis, 6 e 7, D.lgs. n. 446/97, a prescindere dall’imputazione a c/economico.</a:t>
            </a:r>
          </a:p>
          <a:p>
            <a:pPr marL="85725" indent="0" algn="just">
              <a:lnSpc>
                <a:spcPct val="100000"/>
              </a:lnSpc>
              <a:spcBef>
                <a:spcPts val="0"/>
              </a:spcBef>
              <a:spcAft>
                <a:spcPts val="0"/>
              </a:spcAft>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pPr marL="85725"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A tal fine dovrà essere effettuata una variazione in diminuzione nel </a:t>
            </a:r>
            <a:r>
              <a:rPr lang="it-IT" sz="1600" dirty="0" err="1">
                <a:effectLst/>
                <a:latin typeface="Calibri" panose="020F0502020204030204" pitchFamily="34" charset="0"/>
                <a:ea typeface="Calibri" panose="020F0502020204030204" pitchFamily="34" charset="0"/>
                <a:cs typeface="Calibri" panose="020F0502020204030204" pitchFamily="34" charset="0"/>
              </a:rPr>
              <a:t>Mod</a:t>
            </a:r>
            <a:r>
              <a:rPr lang="it-IT" sz="1600" dirty="0">
                <a:effectLst/>
                <a:latin typeface="Calibri" panose="020F0502020204030204" pitchFamily="34" charset="0"/>
                <a:ea typeface="Calibri" panose="020F0502020204030204" pitchFamily="34" charset="0"/>
                <a:cs typeface="Calibri" panose="020F0502020204030204" pitchFamily="34" charset="0"/>
              </a:rPr>
              <a:t> Redditi 2021 pari alla quota ammortamento 2020 non imputata a c/economico. Il disallineamento tra valore civilistico e fiscale comporta lo stanziamento di imposte differite passive, il cui riassorbimento si avrà nell’ultimo esercizio di ammortamento civilistico.</a:t>
            </a:r>
          </a:p>
          <a:p>
            <a:pPr marL="85725" indent="0" algn="just">
              <a:lnSpc>
                <a:spcPct val="100000"/>
              </a:lnSpc>
              <a:spcBef>
                <a:spcPts val="0"/>
              </a:spcBef>
              <a:spcAft>
                <a:spcPts val="0"/>
              </a:spcAft>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pPr marL="85725"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La ratio della norma è finalizzata ad attenuare l’impatto degli ammortamenti sul c/economico di un esercizio caratterizzato da una grave crisi economica internazionale, e anche in ragione del fatto che molte imprese hanno dovuto sospendere l’attività produttiva e commerciale a causa del lockdown. Lo stop delle attività ha interessato tutti i soggetti indipendentemente dalla natura giuridica.</a:t>
            </a: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2192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1475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209550"/>
            <a:ext cx="10058400" cy="565785"/>
          </a:xfrm>
        </p:spPr>
        <p:txBody>
          <a:bodyPr>
            <a:normAutofit/>
          </a:bodyPr>
          <a:lstStyle/>
          <a:p>
            <a:r>
              <a:rPr lang="it-IT" sz="2800" b="1" dirty="0"/>
              <a:t>Impatti fiscali</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030605" y="883709"/>
            <a:ext cx="10058400" cy="4023360"/>
          </a:xfrm>
        </p:spPr>
        <p:txBody>
          <a:bodyPr>
            <a:noAutofit/>
          </a:bodyPr>
          <a:lstStyle/>
          <a:p>
            <a:pPr marL="180975" indent="0" algn="just">
              <a:lnSpc>
                <a:spcPct val="107000"/>
              </a:lnSpc>
              <a:spcAft>
                <a:spcPts val="80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In data 25 gennaio 2021 l’OIC ha pubblicato sul proprio sito internet la bozza del documento interpretativo 9</a:t>
            </a:r>
            <a:r>
              <a:rPr lang="it-IT" sz="1600" strike="sngStrike" dirty="0">
                <a:effectLst/>
                <a:latin typeface="Calibri" panose="020F0502020204030204" pitchFamily="34" charset="0"/>
                <a:ea typeface="Calibri" panose="020F0502020204030204" pitchFamily="34" charset="0"/>
                <a:cs typeface="Calibri" panose="020F0502020204030204" pitchFamily="34" charset="0"/>
              </a:rPr>
              <a:t> “</a:t>
            </a:r>
            <a:r>
              <a:rPr lang="it-IT" sz="1600" dirty="0">
                <a:effectLst/>
                <a:latin typeface="Calibri" panose="020F0502020204030204" pitchFamily="34" charset="0"/>
                <a:ea typeface="Calibri" panose="020F0502020204030204" pitchFamily="34" charset="0"/>
                <a:cs typeface="Calibri" panose="020F0502020204030204" pitchFamily="34" charset="0"/>
              </a:rPr>
              <a:t> Disposizioni transitorie in materia di principi di redazione del bilancio- sospensione ammortamenti con tale documento interpretativo sancisce che la sospensione degli ammortamenti si applica alle società che redigono il bilancio in base alle disposizioni del codice civile e quelle tenute a redigere il bilancio consolidato.</a:t>
            </a:r>
          </a:p>
          <a:p>
            <a:pPr marL="180975" indent="0" algn="just">
              <a:lnSpc>
                <a:spcPct val="107000"/>
              </a:lnSpc>
              <a:spcAft>
                <a:spcPts val="80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Da quanto sopra si ritiene di poter affermare che sono destinatarie delle disposizioni agevolative anche le società di persone in contabilità ordinaria  e che possano beneficiare dell’agevolazione anche le imprese individuali in contabilità ordinaria considerato che anch’esse sono tenute a redigere il bilancio secondo le regole previste per le società.</a:t>
            </a:r>
          </a:p>
          <a:p>
            <a:pPr marL="180975" indent="0" algn="just">
              <a:lnSpc>
                <a:spcPct val="107000"/>
              </a:lnSpc>
              <a:spcAft>
                <a:spcPts val="80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Per quanto riguarda le imprese in contabilità semplificata non essendo la sospensione degli ammortamenti significativa ai fini fiscali nulla cambia rispetto al passato, il riporto delle quote di ammortamento nel registro cespiti deve coincider con quanto inserito nel quadro RG della dichiarazione dei redditi.</a:t>
            </a: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2192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3810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209550"/>
            <a:ext cx="10058400" cy="565785"/>
          </a:xfrm>
        </p:spPr>
        <p:txBody>
          <a:bodyPr>
            <a:normAutofit fontScale="90000"/>
          </a:bodyPr>
          <a:lstStyle/>
          <a:p>
            <a:r>
              <a:rPr lang="it-IT" sz="2800" b="1" dirty="0"/>
              <a:t>Rivalutazione dei beni di impresa (art. 110 D.L. 14/8/2020, n°104 – Decreto Agosto</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63955" y="883709"/>
            <a:ext cx="10058400" cy="4023360"/>
          </a:xfrm>
        </p:spPr>
        <p:txBody>
          <a:bodyPr>
            <a:noAutofit/>
          </a:bodyPr>
          <a:lstStyle/>
          <a:p>
            <a:pPr marL="0" indent="0" algn="just">
              <a:lnSpc>
                <a:spcPct val="100000"/>
              </a:lnSpc>
              <a:spcBef>
                <a:spcPts val="0"/>
              </a:spcBef>
              <a:spcAft>
                <a:spcPts val="0"/>
              </a:spcAft>
            </a:pPr>
            <a:r>
              <a:rPr lang="it-IT" sz="1600" dirty="0">
                <a:effectLst/>
                <a:latin typeface="Calibri" panose="020F0502020204030204" pitchFamily="34" charset="0"/>
                <a:ea typeface="Calibri" panose="020F0502020204030204" pitchFamily="34" charset="0"/>
                <a:cs typeface="Calibri" panose="020F0502020204030204" pitchFamily="34" charset="0"/>
              </a:rPr>
              <a:t>L’art. 110 D.L. 104/2020 ha riaperto i termini per effettuare la rivalutazione dei beni di impresa risultanti:</a:t>
            </a:r>
          </a:p>
          <a:p>
            <a:pPr marL="342900" indent="-342900" algn="just">
              <a:lnSpc>
                <a:spcPct val="100000"/>
              </a:lnSpc>
              <a:spcBef>
                <a:spcPts val="0"/>
              </a:spcBef>
              <a:spcAft>
                <a:spcPts val="0"/>
              </a:spcAft>
              <a:buFont typeface="+mj-lt"/>
              <a:buAutoNum type="arabicPeriod"/>
            </a:pPr>
            <a:r>
              <a:rPr lang="it-IT" sz="1600" dirty="0">
                <a:effectLst/>
                <a:latin typeface="Calibri" panose="020F0502020204030204" pitchFamily="34" charset="0"/>
                <a:ea typeface="Calibri" panose="020F0502020204030204" pitchFamily="34" charset="0"/>
                <a:cs typeface="Calibri" panose="020F0502020204030204" pitchFamily="34" charset="0"/>
              </a:rPr>
              <a:t>nel bilancio dell’esercizio al 31.12.2019;</a:t>
            </a:r>
          </a:p>
          <a:p>
            <a:pPr marL="342900" indent="-342900" algn="just">
              <a:lnSpc>
                <a:spcPct val="100000"/>
              </a:lnSpc>
              <a:spcBef>
                <a:spcPts val="0"/>
              </a:spcBef>
              <a:spcAft>
                <a:spcPts val="0"/>
              </a:spcAft>
              <a:buFont typeface="+mj-lt"/>
              <a:buAutoNum type="arabicPeriod"/>
            </a:pPr>
            <a:r>
              <a:rPr lang="it-IT" sz="1600" dirty="0">
                <a:effectLst/>
                <a:latin typeface="Calibri" panose="020F0502020204030204" pitchFamily="34" charset="0"/>
                <a:ea typeface="Calibri" panose="020F0502020204030204" pitchFamily="34" charset="0"/>
                <a:cs typeface="Calibri" panose="020F0502020204030204" pitchFamily="34" charset="0"/>
              </a:rPr>
              <a:t>ancora presenti nel bilancio dell’esercizio al 31.12.2020;</a:t>
            </a:r>
          </a:p>
          <a:p>
            <a:pPr marL="0" indent="0" algn="just">
              <a:lnSpc>
                <a:spcPct val="100000"/>
              </a:lnSpc>
              <a:spcBef>
                <a:spcPts val="0"/>
              </a:spcBef>
              <a:spcAft>
                <a:spcPts val="0"/>
              </a:spcAft>
              <a:buNone/>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In questa occasione, e in questa fase emergenziale le imprese potranno avvalersi di opportunità con ulteriori vantaggi rispetto al passato soprattutto vantaggi fiscali.</a:t>
            </a:r>
          </a:p>
          <a:p>
            <a:pPr marL="0" indent="0" algn="just">
              <a:lnSpc>
                <a:spcPct val="100000"/>
              </a:lnSpc>
              <a:spcBef>
                <a:spcPts val="0"/>
              </a:spcBef>
              <a:spcAft>
                <a:spcPts val="800"/>
              </a:spcAft>
              <a:buNone/>
            </a:pPr>
            <a:endParaRPr lang="it-IT" sz="1600" b="1" dirty="0">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0000"/>
              </a:lnSpc>
              <a:spcBef>
                <a:spcPts val="0"/>
              </a:spcBef>
              <a:spcAft>
                <a:spcPts val="800"/>
              </a:spcAft>
              <a:buNone/>
            </a:pPr>
            <a:r>
              <a:rPr lang="it-IT" sz="1600" b="1" u="sng" dirty="0">
                <a:effectLst/>
                <a:latin typeface="Calibri" panose="020F0502020204030204" pitchFamily="34" charset="0"/>
                <a:ea typeface="Calibri" panose="020F0502020204030204" pitchFamily="34" charset="0"/>
                <a:cs typeface="Calibri" panose="020F0502020204030204" pitchFamily="34" charset="0"/>
              </a:rPr>
              <a:t>Soggetti interessati</a:t>
            </a:r>
            <a:endParaRPr lang="it-IT" sz="1600" u="sng" dirty="0">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0000"/>
              </a:lnSpc>
              <a:spcBef>
                <a:spcPts val="0"/>
              </a:spcBef>
              <a:spcAft>
                <a:spcPts val="80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Soggetti che redigono il bilancio in base ai principi contabili nazionali:</a:t>
            </a:r>
          </a:p>
          <a:p>
            <a:pPr marL="342900" lvl="0" indent="-342900" algn="just">
              <a:lnSpc>
                <a:spcPct val="100000"/>
              </a:lnSpc>
              <a:spcBef>
                <a:spcPts val="0"/>
              </a:spcBef>
              <a:buFont typeface="+mj-lt"/>
              <a:buAutoNum type="arabicParenR"/>
            </a:pPr>
            <a:r>
              <a:rPr lang="it-IT" sz="1600" dirty="0">
                <a:effectLst/>
                <a:latin typeface="Calibri" panose="020F0502020204030204" pitchFamily="34" charset="0"/>
                <a:ea typeface="Calibri" panose="020F0502020204030204" pitchFamily="34" charset="0"/>
                <a:cs typeface="Calibri" panose="020F0502020204030204" pitchFamily="34" charset="0"/>
              </a:rPr>
              <a:t>Società a Responsabilità Limitata;</a:t>
            </a:r>
          </a:p>
          <a:p>
            <a:pPr marL="342900" lvl="0" indent="-342900" algn="just">
              <a:lnSpc>
                <a:spcPct val="100000"/>
              </a:lnSpc>
              <a:spcBef>
                <a:spcPts val="0"/>
              </a:spcBef>
              <a:buFont typeface="+mj-lt"/>
              <a:buAutoNum type="arabicParenR"/>
            </a:pPr>
            <a:r>
              <a:rPr lang="it-IT" sz="1600" dirty="0">
                <a:effectLst/>
                <a:latin typeface="Calibri" panose="020F0502020204030204" pitchFamily="34" charset="0"/>
                <a:ea typeface="Calibri" panose="020F0502020204030204" pitchFamily="34" charset="0"/>
                <a:cs typeface="Calibri" panose="020F0502020204030204" pitchFamily="34" charset="0"/>
              </a:rPr>
              <a:t>Società per azioni;</a:t>
            </a:r>
          </a:p>
          <a:p>
            <a:pPr marL="342900" lvl="0" indent="-342900" algn="just">
              <a:lnSpc>
                <a:spcPct val="100000"/>
              </a:lnSpc>
              <a:spcBef>
                <a:spcPts val="0"/>
              </a:spcBef>
              <a:buFont typeface="+mj-lt"/>
              <a:buAutoNum type="arabicParenR"/>
            </a:pPr>
            <a:r>
              <a:rPr lang="it-IT" sz="1600" dirty="0">
                <a:effectLst/>
                <a:latin typeface="Calibri" panose="020F0502020204030204" pitchFamily="34" charset="0"/>
                <a:ea typeface="Calibri" panose="020F0502020204030204" pitchFamily="34" charset="0"/>
                <a:cs typeface="Calibri" panose="020F0502020204030204" pitchFamily="34" charset="0"/>
              </a:rPr>
              <a:t>Società in accomandita per azioni;</a:t>
            </a:r>
          </a:p>
          <a:p>
            <a:pPr marL="342900" lvl="0" indent="-342900" algn="just">
              <a:lnSpc>
                <a:spcPct val="100000"/>
              </a:lnSpc>
              <a:spcBef>
                <a:spcPts val="0"/>
              </a:spcBef>
              <a:buFont typeface="+mj-lt"/>
              <a:buAutoNum type="arabicParenR"/>
            </a:pPr>
            <a:r>
              <a:rPr lang="it-IT" sz="1600" dirty="0">
                <a:effectLst/>
                <a:latin typeface="Calibri" panose="020F0502020204030204" pitchFamily="34" charset="0"/>
                <a:ea typeface="Calibri" panose="020F0502020204030204" pitchFamily="34" charset="0"/>
                <a:cs typeface="Calibri" panose="020F0502020204030204" pitchFamily="34" charset="0"/>
              </a:rPr>
              <a:t>Società cooperative,</a:t>
            </a:r>
          </a:p>
          <a:p>
            <a:pPr marL="342900" lvl="0" indent="-342900" algn="just">
              <a:lnSpc>
                <a:spcPct val="100000"/>
              </a:lnSpc>
              <a:spcBef>
                <a:spcPts val="0"/>
              </a:spcBef>
              <a:spcAft>
                <a:spcPts val="800"/>
              </a:spcAft>
              <a:buFont typeface="+mj-lt"/>
              <a:buAutoNum type="arabicParenR"/>
            </a:pPr>
            <a:r>
              <a:rPr lang="it-IT" sz="1600" dirty="0">
                <a:effectLst/>
                <a:latin typeface="Calibri" panose="020F0502020204030204" pitchFamily="34" charset="0"/>
                <a:ea typeface="Calibri" panose="020F0502020204030204" pitchFamily="34" charset="0"/>
                <a:cs typeface="Calibri" panose="020F0502020204030204" pitchFamily="34" charset="0"/>
              </a:rPr>
              <a:t>Società di mutua assicurazione</a:t>
            </a: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2192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6658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209550"/>
            <a:ext cx="10058400" cy="565785"/>
          </a:xfrm>
        </p:spPr>
        <p:txBody>
          <a:bodyPr>
            <a:normAutofit fontScale="90000"/>
          </a:bodyPr>
          <a:lstStyle/>
          <a:p>
            <a:r>
              <a:rPr lang="it-IT" sz="2800" b="1" dirty="0"/>
              <a:t>Rivalutazione dei beni di impresa (art. 110 D.L. 14/8/2020, n°104 – Decreto Agosto)</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63955" y="883709"/>
            <a:ext cx="10058400" cy="4023360"/>
          </a:xfrm>
        </p:spPr>
        <p:txBody>
          <a:bodyPr>
            <a:noAutofit/>
          </a:bodyPr>
          <a:lstStyle/>
          <a:p>
            <a:pPr marL="0" indent="0" algn="just">
              <a:lnSpc>
                <a:spcPct val="100000"/>
              </a:lnSpc>
              <a:spcBef>
                <a:spcPts val="0"/>
              </a:spcBef>
              <a:spcAft>
                <a:spcPts val="800"/>
              </a:spcAft>
              <a:buNone/>
            </a:pPr>
            <a:r>
              <a:rPr lang="it-IT" sz="1600" b="1" u="sng" dirty="0">
                <a:effectLst/>
                <a:latin typeface="Calibri" panose="020F0502020204030204" pitchFamily="34" charset="0"/>
                <a:ea typeface="Calibri" panose="020F0502020204030204" pitchFamily="34" charset="0"/>
                <a:cs typeface="Calibri" panose="020F0502020204030204" pitchFamily="34" charset="0"/>
              </a:rPr>
              <a:t>Beni rivalutabili. Beni di impresa e partecipazioni</a:t>
            </a:r>
            <a:endParaRPr lang="it-IT" sz="1600" u="sng" dirty="0">
              <a:effectLst/>
              <a:latin typeface="Calibri" panose="020F0502020204030204" pitchFamily="34" charset="0"/>
              <a:ea typeface="Calibri" panose="020F0502020204030204" pitchFamily="34" charset="0"/>
              <a:cs typeface="Calibri" panose="020F0502020204030204" pitchFamily="34" charset="0"/>
            </a:endParaRPr>
          </a:p>
          <a:p>
            <a:pPr marL="180975" lvl="0" indent="-180975" algn="just">
              <a:lnSpc>
                <a:spcPct val="100000"/>
              </a:lnSpc>
              <a:spcBef>
                <a:spcPts val="0"/>
              </a:spcBef>
              <a:buFont typeface="Arial" panose="020B0604020202020204" pitchFamily="34" charset="0"/>
              <a:buChar char="•"/>
            </a:pPr>
            <a:r>
              <a:rPr lang="it-IT" sz="1600" b="1" dirty="0">
                <a:effectLst/>
                <a:latin typeface="Calibri" panose="020F0502020204030204" pitchFamily="34" charset="0"/>
                <a:ea typeface="Calibri" panose="020F0502020204030204" pitchFamily="34" charset="0"/>
                <a:cs typeface="Calibri" panose="020F0502020204030204" pitchFamily="34" charset="0"/>
              </a:rPr>
              <a:t>Beni materiali (ammortizzabili e non)</a:t>
            </a:r>
            <a:r>
              <a:rPr lang="it-IT" sz="1600" b="1" dirty="0">
                <a:latin typeface="Calibri" panose="020F0502020204030204" pitchFamily="34" charset="0"/>
                <a:ea typeface="Calibri" panose="020F0502020204030204" pitchFamily="34" charset="0"/>
                <a:cs typeface="Calibri" panose="020F0502020204030204" pitchFamily="34" charset="0"/>
              </a:rPr>
              <a:t>: </a:t>
            </a:r>
            <a:r>
              <a:rPr lang="it-IT" sz="1600" dirty="0">
                <a:latin typeface="Calibri" panose="020F0502020204030204" pitchFamily="34" charset="0"/>
                <a:ea typeface="Calibri" panose="020F0502020204030204" pitchFamily="34" charset="0"/>
                <a:cs typeface="Calibri" panose="020F0502020204030204" pitchFamily="34" charset="0"/>
              </a:rPr>
              <a:t>i</a:t>
            </a:r>
            <a:r>
              <a:rPr lang="it-IT" sz="1600" dirty="0">
                <a:effectLst/>
                <a:latin typeface="Calibri" panose="020F0502020204030204" pitchFamily="34" charset="0"/>
                <a:ea typeface="Calibri" panose="020F0502020204030204" pitchFamily="34" charset="0"/>
                <a:cs typeface="Calibri" panose="020F0502020204030204" pitchFamily="34" charset="0"/>
              </a:rPr>
              <a:t>mpianti macchinari attrezzature beni mobili iscritti nei pubblici registri, beni immobili (incluse le aree), gli immobili strumentali per natura o per destinazione e gli immobili patrimonio (anche unità di civile abitazione).</a:t>
            </a:r>
          </a:p>
          <a:p>
            <a:pPr marL="180975" lvl="0" indent="-180975" algn="just">
              <a:lnSpc>
                <a:spcPct val="100000"/>
              </a:lnSpc>
              <a:spcBef>
                <a:spcPts val="0"/>
              </a:spcBef>
              <a:buFont typeface="Arial" panose="020B0604020202020204" pitchFamily="34" charset="0"/>
              <a:buChar char="•"/>
            </a:pPr>
            <a:r>
              <a:rPr lang="it-IT" sz="1600" b="1" dirty="0">
                <a:effectLst/>
                <a:latin typeface="Calibri" panose="020F0502020204030204" pitchFamily="34" charset="0"/>
                <a:ea typeface="Calibri" panose="020F0502020204030204" pitchFamily="34" charset="0"/>
                <a:cs typeface="Calibri" panose="020F0502020204030204" pitchFamily="34" charset="0"/>
              </a:rPr>
              <a:t>Beni immateriali</a:t>
            </a:r>
            <a:r>
              <a:rPr lang="it-IT" sz="1600" b="1" dirty="0">
                <a:latin typeface="Calibri" panose="020F0502020204030204" pitchFamily="34" charset="0"/>
                <a:ea typeface="Calibri" panose="020F0502020204030204" pitchFamily="34" charset="0"/>
                <a:cs typeface="Calibri" panose="020F0502020204030204" pitchFamily="34" charset="0"/>
              </a:rPr>
              <a:t>: </a:t>
            </a:r>
            <a:r>
              <a:rPr lang="it-IT" sz="1600" dirty="0">
                <a:latin typeface="Calibri" panose="020F0502020204030204" pitchFamily="34" charset="0"/>
                <a:ea typeface="Calibri" panose="020F0502020204030204" pitchFamily="34" charset="0"/>
                <a:cs typeface="Calibri" panose="020F0502020204030204" pitchFamily="34" charset="0"/>
              </a:rPr>
              <a:t>b</a:t>
            </a:r>
            <a:r>
              <a:rPr lang="it-IT" sz="1600" dirty="0">
                <a:effectLst/>
                <a:latin typeface="Calibri" panose="020F0502020204030204" pitchFamily="34" charset="0"/>
                <a:ea typeface="Calibri" panose="020F0502020204030204" pitchFamily="34" charset="0"/>
                <a:cs typeface="Calibri" panose="020F0502020204030204" pitchFamily="34" charset="0"/>
              </a:rPr>
              <a:t>revetti, licenze, marchi iscritti nell’attivo dello stato patrimoniale</a:t>
            </a:r>
          </a:p>
          <a:p>
            <a:pPr marL="180975" lvl="0" indent="-180975" algn="just">
              <a:lnSpc>
                <a:spcPct val="100000"/>
              </a:lnSpc>
              <a:spcBef>
                <a:spcPts val="0"/>
              </a:spcBef>
              <a:buFont typeface="Calibri" panose="020F0502020204030204" pitchFamily="34" charset="0"/>
              <a:buChar char="-"/>
            </a:pPr>
            <a:endParaRPr lang="it-IT" sz="1600" dirty="0">
              <a:latin typeface="Calibri" panose="020F0502020204030204" pitchFamily="34" charset="0"/>
              <a:ea typeface="Calibri" panose="020F0502020204030204" pitchFamily="34" charset="0"/>
              <a:cs typeface="Calibri" panose="020F0502020204030204" pitchFamily="34" charset="0"/>
            </a:endParaRPr>
          </a:p>
          <a:p>
            <a:pPr marL="0" lvl="0" indent="0" algn="just">
              <a:lnSpc>
                <a:spcPct val="100000"/>
              </a:lnSpc>
              <a:spcBef>
                <a:spcPts val="0"/>
              </a:spcBef>
              <a:buNone/>
            </a:pPr>
            <a:r>
              <a:rPr lang="it-IT" sz="1600" b="1" u="sng" dirty="0">
                <a:effectLst/>
                <a:latin typeface="Calibri" panose="020F0502020204030204" pitchFamily="34" charset="0"/>
                <a:ea typeface="Calibri" panose="020F0502020204030204" pitchFamily="34" charset="0"/>
                <a:cs typeface="Calibri" panose="020F0502020204030204" pitchFamily="34" charset="0"/>
              </a:rPr>
              <a:t>L’aliquot</a:t>
            </a:r>
            <a:r>
              <a:rPr lang="it-IT" sz="1600" b="1" u="sng" dirty="0">
                <a:latin typeface="Calibri" panose="020F0502020204030204" pitchFamily="34" charset="0"/>
                <a:ea typeface="Calibri" panose="020F0502020204030204" pitchFamily="34" charset="0"/>
                <a:cs typeface="Calibri" panose="020F0502020204030204" pitchFamily="34" charset="0"/>
              </a:rPr>
              <a:t>a applicata</a:t>
            </a:r>
          </a:p>
          <a:p>
            <a:pPr marL="0" lvl="0" indent="0" algn="just">
              <a:lnSpc>
                <a:spcPct val="100000"/>
              </a:lnSpc>
              <a:spcBef>
                <a:spcPts val="0"/>
              </a:spcBef>
              <a:buNone/>
            </a:pPr>
            <a:r>
              <a:rPr lang="it-IT" sz="1600" dirty="0">
                <a:effectLst/>
                <a:latin typeface="Calibri" panose="020F0502020204030204" pitchFamily="34" charset="0"/>
                <a:ea typeface="Calibri" panose="020F0502020204030204" pitchFamily="34" charset="0"/>
                <a:cs typeface="Calibri" panose="020F0502020204030204" pitchFamily="34" charset="0"/>
              </a:rPr>
              <a:t>La prima novità è l’applicazione di una imposta sostitutiva pari al 3%, in luogo di quella applicabile in passato (da 10%al 12%). La rivalutazione interessa il bilancio 2020.</a:t>
            </a: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La nuova disposizione consente ora di:</a:t>
            </a:r>
          </a:p>
          <a:p>
            <a:pPr marL="180975" indent="-180975"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Calibri" panose="020F0502020204030204" pitchFamily="34" charset="0"/>
              </a:rPr>
              <a:t>RIVALUTARE DISTINTAMENTE CIASCUN BENE: la rivalutazione non deve riguardare tutti i beni appartenenti alla stessa categoria omogenea; riguarda sia i beni materiali che immateriali;</a:t>
            </a:r>
            <a:endParaRPr lang="it-IT" sz="1600" dirty="0">
              <a:latin typeface="Calibri" panose="020F0502020204030204" pitchFamily="34" charset="0"/>
              <a:ea typeface="Calibri" panose="020F0502020204030204" pitchFamily="34" charset="0"/>
              <a:cs typeface="Calibri" panose="020F0502020204030204" pitchFamily="34" charset="0"/>
            </a:endParaRPr>
          </a:p>
          <a:p>
            <a:pPr marL="180975" indent="-180975"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Calibri" panose="020F0502020204030204" pitchFamily="34" charset="0"/>
              </a:rPr>
              <a:t>effettuare la rivalutazione con effetti solo civilistici;</a:t>
            </a:r>
          </a:p>
          <a:p>
            <a:pPr marL="180975" indent="-180975" algn="just">
              <a:lnSpc>
                <a:spcPct val="100000"/>
              </a:lnSpc>
              <a:spcBef>
                <a:spcPts val="0"/>
              </a:spcBef>
              <a:spcAft>
                <a:spcPts val="0"/>
              </a:spcAft>
              <a:buFont typeface="Arial" panose="020B0604020202020204" pitchFamily="34" charset="0"/>
              <a:buChar char="•"/>
            </a:pPr>
            <a:endParaRPr lang="it-IT" sz="16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Il contribuente non è obbligato a rivalutare tutti i beni e ciò consente di pianificare eventuali </a:t>
            </a:r>
            <a:r>
              <a:rPr lang="it-IT" sz="1600" u="sng" dirty="0">
                <a:effectLst/>
                <a:latin typeface="Calibri" panose="020F0502020204030204" pitchFamily="34" charset="0"/>
                <a:ea typeface="Calibri" panose="020F0502020204030204" pitchFamily="34" charset="0"/>
                <a:cs typeface="Calibri" panose="020F0502020204030204" pitchFamily="34" charset="0"/>
              </a:rPr>
              <a:t>cessioni immobiliari da effettuare dopo il 01 gennaio 2024(data da cui decorrono gli effetti fiscali della rivalutazione).In caso di cessione del bene rivalutato prima del periodo cosiddetto di sospensione(2021,2022,2023) ai fini della determinazione della plusvalenza-minusvalenza si ha riguardo al costo del bene prima della rivalutazione.</a:t>
            </a: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pPr marL="180975" indent="-180975" algn="just">
              <a:lnSpc>
                <a:spcPct val="100000"/>
              </a:lnSpc>
              <a:spcBef>
                <a:spcPts val="0"/>
              </a:spcBef>
              <a:spcAft>
                <a:spcPts val="0"/>
              </a:spcAft>
              <a:buFont typeface="Arial" panose="020B0604020202020204" pitchFamily="34" charset="0"/>
              <a:buChar char="•"/>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just">
              <a:lnSpc>
                <a:spcPct val="100000"/>
              </a:lnSpc>
              <a:spcBef>
                <a:spcPts val="0"/>
              </a:spcBef>
              <a:buNone/>
            </a:pPr>
            <a:endParaRPr lang="it-IT" sz="1600" dirty="0">
              <a:latin typeface="Calibri" panose="020F0502020204030204" pitchFamily="34" charset="0"/>
              <a:ea typeface="Calibri" panose="020F0502020204030204" pitchFamily="34" charset="0"/>
              <a:cs typeface="Calibri" panose="020F0502020204030204" pitchFamily="34" charset="0"/>
            </a:endParaRPr>
          </a:p>
          <a:p>
            <a:pPr marL="0" lvl="0" indent="0" algn="just">
              <a:lnSpc>
                <a:spcPct val="100000"/>
              </a:lnSpc>
              <a:spcBef>
                <a:spcPts val="0"/>
              </a:spcBef>
              <a:buNone/>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2192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9426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209550"/>
            <a:ext cx="10058400" cy="565785"/>
          </a:xfrm>
        </p:spPr>
        <p:txBody>
          <a:bodyPr>
            <a:normAutofit fontScale="90000"/>
          </a:bodyPr>
          <a:lstStyle/>
          <a:p>
            <a:r>
              <a:rPr lang="it-IT" sz="2800" b="1" dirty="0"/>
              <a:t>Rivalutazione dei beni di impresa (art. 110 D.L. 14/8/2020, n°104 – Decreto Agosto)</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63955" y="883709"/>
            <a:ext cx="10058400" cy="4023360"/>
          </a:xfrm>
        </p:spPr>
        <p:txBody>
          <a:bodyPr>
            <a:noAutofit/>
          </a:bodyPr>
          <a:lstStyle/>
          <a:p>
            <a:pPr marL="0" indent="0" algn="just">
              <a:lnSpc>
                <a:spcPct val="100000"/>
              </a:lnSpc>
              <a:spcBef>
                <a:spcPts val="0"/>
              </a:spcBef>
              <a:spcAft>
                <a:spcPts val="0"/>
              </a:spcAft>
              <a:buNone/>
            </a:pPr>
            <a:r>
              <a:rPr lang="it-IT" sz="1600" b="1" u="sng" dirty="0">
                <a:latin typeface="Calibri" panose="020F0502020204030204" pitchFamily="34" charset="0"/>
                <a:ea typeface="Calibri" panose="020F0502020204030204" pitchFamily="34" charset="0"/>
                <a:cs typeface="Calibri" panose="020F0502020204030204" pitchFamily="34" charset="0"/>
              </a:rPr>
              <a:t>Rivalutazione civilistica</a:t>
            </a: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Possibilità di effettuare la rivalutazione esclusivamente ai fini civilistici, quindi senza pagare l’imposta sostitutiva del 3% . Il vantaggio in tale ipotesi non è fiscale in quanto la rivalutazione gratuita non si ottiene con il riconoscimento fiscale del maggior valore indicato nel bilancio relativo al periodo di imposta 2020. In ogni caso , la rivalutazione determinerà la patrimonializzazione della società con la conseguenza di poter acceder più facilmente al credito bancario .</a:t>
            </a:r>
          </a:p>
          <a:p>
            <a:pPr marL="0" indent="0" algn="just">
              <a:lnSpc>
                <a:spcPct val="100000"/>
              </a:lnSpc>
              <a:spcAft>
                <a:spcPts val="0"/>
              </a:spcAft>
              <a:buNone/>
            </a:pPr>
            <a:r>
              <a:rPr lang="it-IT" sz="1600" b="1" u="sng" dirty="0">
                <a:effectLst/>
                <a:latin typeface="Calibri" panose="020F0502020204030204" pitchFamily="34" charset="0"/>
                <a:ea typeface="Calibri" panose="020F0502020204030204" pitchFamily="34" charset="0"/>
                <a:cs typeface="Calibri" panose="020F0502020204030204" pitchFamily="34" charset="0"/>
              </a:rPr>
              <a:t>Rivalutazione civilistica e fiscale</a:t>
            </a:r>
            <a:endParaRPr lang="it-IT" sz="1600" b="1" u="sng"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Su opzione, con anche efficacia fiscale pagando un’imposta sostitutiva del 3% ai fini IRES/IRAP.</a:t>
            </a:r>
          </a:p>
          <a:p>
            <a:pPr marL="0" indent="0" algn="just">
              <a:lnSpc>
                <a:spcPct val="100000"/>
              </a:lnSpc>
              <a:spcBef>
                <a:spcPts val="0"/>
              </a:spcBef>
              <a:spcAft>
                <a:spcPts val="0"/>
              </a:spcAft>
              <a:buNone/>
            </a:pPr>
            <a:endParaRPr lang="it-IT" sz="16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it-IT" sz="1600" b="1" u="sng" dirty="0">
                <a:effectLst/>
                <a:latin typeface="Calibri" panose="020F0502020204030204" pitchFamily="34" charset="0"/>
                <a:ea typeface="Calibri" panose="020F0502020204030204" pitchFamily="34" charset="0"/>
                <a:cs typeface="Calibri" panose="020F0502020204030204" pitchFamily="34" charset="0"/>
              </a:rPr>
              <a:t>Metodo di rivalutazione</a:t>
            </a: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I soggetti che effettuano la rivalutazione dei beni d’impresa rilevano:</a:t>
            </a:r>
          </a:p>
          <a:p>
            <a:pPr marL="180975" indent="-180975" algn="just">
              <a:lnSpc>
                <a:spcPct val="100000"/>
              </a:lnSpc>
              <a:spcBef>
                <a:spcPts val="0"/>
              </a:spcBef>
              <a:spcAft>
                <a:spcPts val="0"/>
              </a:spcAft>
              <a:buFont typeface="Arial" panose="020B0604020202020204" pitchFamily="34" charset="0"/>
              <a:buChar char="•"/>
            </a:pPr>
            <a:r>
              <a:rPr lang="it-IT" sz="1600" dirty="0">
                <a:latin typeface="Calibri" panose="020F0502020204030204" pitchFamily="34" charset="0"/>
                <a:ea typeface="Calibri" panose="020F0502020204030204" pitchFamily="34" charset="0"/>
                <a:cs typeface="Calibri" panose="020F0502020204030204" pitchFamily="34" charset="0"/>
              </a:rPr>
              <a:t>i</a:t>
            </a:r>
            <a:r>
              <a:rPr lang="it-IT" sz="1600" dirty="0">
                <a:effectLst/>
                <a:latin typeface="Calibri" panose="020F0502020204030204" pitchFamily="34" charset="0"/>
                <a:ea typeface="Calibri" panose="020F0502020204030204" pitchFamily="34" charset="0"/>
                <a:cs typeface="Calibri" panose="020F0502020204030204" pitchFamily="34" charset="0"/>
              </a:rPr>
              <a:t> maggiori valori dei beni rivalutati nello stato patrimoniale</a:t>
            </a:r>
          </a:p>
          <a:p>
            <a:pPr marL="0" indent="0" algn="just">
              <a:lnSpc>
                <a:spcPct val="100000"/>
              </a:lnSpc>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e in contropartita:</a:t>
            </a:r>
          </a:p>
          <a:p>
            <a:pPr marL="180975" indent="-180975"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Calibri" panose="020F0502020204030204" pitchFamily="34" charset="0"/>
              </a:rPr>
              <a:t>una voce di patrimonio netto, costituita in genere da una riserva denominata con i riferimenti di legge che consenta la rivalutazione “Riserva di Rivalutazione ex DL 104/2020”;</a:t>
            </a:r>
          </a:p>
          <a:p>
            <a:pPr marL="180975" indent="-180975"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Calibri" panose="020F0502020204030204" pitchFamily="34" charset="0"/>
              </a:rPr>
              <a:t>un debito corrispondente all’imposta sostitutiva nel caso in cui si desideri che la rivalutazione abbia effetto fiscale. In tal caso la riserva di rivalutazione è ridotta dell’imposta sostitutiva</a:t>
            </a:r>
          </a:p>
          <a:p>
            <a:pPr marL="180975" indent="-180975" algn="just">
              <a:lnSpc>
                <a:spcPct val="100000"/>
              </a:lnSpc>
              <a:spcBef>
                <a:spcPts val="0"/>
              </a:spcBef>
              <a:spcAft>
                <a:spcPts val="0"/>
              </a:spcAft>
              <a:buFont typeface="Arial" panose="020B0604020202020204" pitchFamily="34" charset="0"/>
              <a:buChar char="•"/>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pPr marL="0" lvl="0" indent="0" algn="just">
              <a:lnSpc>
                <a:spcPct val="100000"/>
              </a:lnSpc>
              <a:spcBef>
                <a:spcPts val="0"/>
              </a:spcBef>
              <a:buNone/>
            </a:pPr>
            <a:endParaRPr lang="it-IT" sz="1600" dirty="0">
              <a:latin typeface="Calibri" panose="020F0502020204030204" pitchFamily="34" charset="0"/>
              <a:ea typeface="Calibri" panose="020F0502020204030204" pitchFamily="34" charset="0"/>
              <a:cs typeface="Calibri" panose="020F0502020204030204" pitchFamily="34" charset="0"/>
            </a:endParaRPr>
          </a:p>
          <a:p>
            <a:pPr marL="0" lvl="0" indent="0" algn="just">
              <a:lnSpc>
                <a:spcPct val="100000"/>
              </a:lnSpc>
              <a:spcBef>
                <a:spcPts val="0"/>
              </a:spcBef>
              <a:buNone/>
            </a:pPr>
            <a:endParaRPr lang="it-IT" sz="1600" dirty="0">
              <a:effectLst/>
              <a:latin typeface="Calibri" panose="020F0502020204030204" pitchFamily="34" charset="0"/>
              <a:ea typeface="Calibri" panose="020F0502020204030204" pitchFamily="34" charset="0"/>
              <a:cs typeface="Calibri" panose="020F0502020204030204" pitchFamily="34" charset="0"/>
            </a:endParaRP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2192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570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209550"/>
            <a:ext cx="10058400" cy="565785"/>
          </a:xfrm>
        </p:spPr>
        <p:txBody>
          <a:bodyPr>
            <a:normAutofit fontScale="90000"/>
          </a:bodyPr>
          <a:lstStyle/>
          <a:p>
            <a:r>
              <a:rPr lang="it-IT" sz="2800" b="1" dirty="0"/>
              <a:t>Rivalutazione dei beni di impresa (art. 110 D.L. 14/8/2020, n°104 – Decreto Agosto)</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63955" y="883709"/>
            <a:ext cx="10058400" cy="4023360"/>
          </a:xfrm>
        </p:spPr>
        <p:txBody>
          <a:bodyPr>
            <a:noAutofit/>
          </a:bodyPr>
          <a:lstStyle/>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Il limite massimo della rivalutazione è stabilito in base al criterio del valore d’uso, cioè dalla capacità del bene di produrre ricavi anche negli esercizi successivi, o del valore corrente di mercato. Il limite massimo entro cui può essere effettuata la rivalutazione è rappresentato dal maggiore tra le due grandezze sopra indicate. La verifica del limite massimo si effettua con riguardo al valore netto del bene prima della rivalutazione stessa.</a:t>
            </a:r>
          </a:p>
          <a:p>
            <a:pPr marL="0" indent="0" algn="just">
              <a:lnSpc>
                <a:spcPct val="100000"/>
              </a:lnSpc>
              <a:spcBef>
                <a:spcPts val="0"/>
              </a:spcBef>
              <a:spcAft>
                <a:spcPts val="0"/>
              </a:spcAft>
              <a:buNone/>
            </a:pPr>
            <a:endParaRPr lang="it-IT" sz="10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it-IT" sz="1600" b="1" u="sng" dirty="0">
                <a:latin typeface="Calibri" panose="020F0502020204030204" pitchFamily="34" charset="0"/>
                <a:ea typeface="Calibri" panose="020F0502020204030204" pitchFamily="34" charset="0"/>
                <a:cs typeface="Calibri" panose="020F0502020204030204" pitchFamily="34" charset="0"/>
              </a:rPr>
              <a:t>Decorrenza degli effetti civilistici e fiscali</a:t>
            </a:r>
          </a:p>
          <a:p>
            <a:pPr marL="0" indent="0" algn="just">
              <a:lnSpc>
                <a:spcPct val="100000"/>
              </a:lnSpc>
              <a:spcBef>
                <a:spcPts val="0"/>
              </a:spcBef>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Nell’esercizio in cui è effettuata la rivalutazione, le quote di ammortamento devono essere calcolate sul valore dei beni ante rivalutazione, al fine del calcolo degli ammortamenti, produce effetti civilistici e fiscali , in caso di versamento dell’imposta sostitutiva, a decorrere dall’esercizio successivo a quello nel quale è eseguita.</a:t>
            </a:r>
          </a:p>
          <a:p>
            <a:pPr marL="0" indent="0" algn="just">
              <a:lnSpc>
                <a:spcPct val="100000"/>
              </a:lnSpc>
              <a:spcBef>
                <a:spcPts val="0"/>
              </a:spcBef>
              <a:spcAft>
                <a:spcPts val="0"/>
              </a:spcAft>
              <a:buNone/>
            </a:pPr>
            <a:endParaRPr lang="it-IT" sz="10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0000"/>
              </a:lnSpc>
              <a:spcBef>
                <a:spcPts val="0"/>
              </a:spcBef>
              <a:spcAft>
                <a:spcPts val="0"/>
              </a:spcAft>
              <a:buNone/>
            </a:pPr>
            <a:r>
              <a:rPr lang="it-IT" sz="1600" b="1" u="sng" dirty="0">
                <a:effectLst/>
                <a:latin typeface="Calibri" panose="020F0502020204030204" pitchFamily="34" charset="0"/>
                <a:ea typeface="Calibri" panose="020F0502020204030204" pitchFamily="34" charset="0"/>
                <a:cs typeface="Calibri" panose="020F0502020204030204" pitchFamily="34" charset="0"/>
              </a:rPr>
              <a:t>Metodi contabili di rivalutazione</a:t>
            </a:r>
          </a:p>
          <a:p>
            <a:pPr marL="0" indent="0">
              <a:lnSpc>
                <a:spcPct val="100000"/>
              </a:lnSpc>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La rivalutazione dei beni ammortizzabili può essere eseguita con tre distinti metodi:</a:t>
            </a:r>
          </a:p>
          <a:p>
            <a:pPr marL="342900" indent="-342900">
              <a:lnSpc>
                <a:spcPct val="100000"/>
              </a:lnSpc>
              <a:spcBef>
                <a:spcPts val="0"/>
              </a:spcBef>
              <a:spcAft>
                <a:spcPts val="0"/>
              </a:spcAft>
              <a:buAutoNum type="alphaLcPeriod"/>
            </a:pPr>
            <a:r>
              <a:rPr lang="it-IT" sz="1600" dirty="0">
                <a:effectLst/>
                <a:latin typeface="Calibri" panose="020F0502020204030204" pitchFamily="34" charset="0"/>
                <a:ea typeface="Calibri" panose="020F0502020204030204" pitchFamily="34" charset="0"/>
                <a:cs typeface="Calibri" panose="020F0502020204030204" pitchFamily="34" charset="0"/>
              </a:rPr>
              <a:t>rivalutazione del costo storico e del fondo ammortamento</a:t>
            </a:r>
          </a:p>
          <a:p>
            <a:pPr marL="342900" indent="-342900">
              <a:lnSpc>
                <a:spcPct val="100000"/>
              </a:lnSpc>
              <a:spcBef>
                <a:spcPts val="0"/>
              </a:spcBef>
              <a:spcAft>
                <a:spcPts val="0"/>
              </a:spcAft>
              <a:buAutoNum type="alphaLcPeriod"/>
            </a:pPr>
            <a:r>
              <a:rPr lang="it-IT" sz="1600" dirty="0">
                <a:effectLst/>
                <a:latin typeface="Calibri" panose="020F0502020204030204" pitchFamily="34" charset="0"/>
                <a:ea typeface="Calibri" panose="020F0502020204030204" pitchFamily="34" charset="0"/>
                <a:cs typeface="Calibri" panose="020F0502020204030204" pitchFamily="34" charset="0"/>
              </a:rPr>
              <a:t>rivalutazione del solo costo storico</a:t>
            </a:r>
          </a:p>
          <a:p>
            <a:pPr marL="342900" indent="-342900">
              <a:lnSpc>
                <a:spcPct val="100000"/>
              </a:lnSpc>
              <a:spcBef>
                <a:spcPts val="0"/>
              </a:spcBef>
              <a:spcAft>
                <a:spcPts val="0"/>
              </a:spcAft>
              <a:buAutoNum type="alphaLcPeriod"/>
            </a:pPr>
            <a:r>
              <a:rPr lang="it-IT" sz="1600" dirty="0">
                <a:effectLst/>
                <a:latin typeface="Calibri" panose="020F0502020204030204" pitchFamily="34" charset="0"/>
                <a:ea typeface="Calibri" panose="020F0502020204030204" pitchFamily="34" charset="0"/>
                <a:cs typeface="Calibri" panose="020F0502020204030204" pitchFamily="34" charset="0"/>
              </a:rPr>
              <a:t>riduzione del fondo ammortamento</a:t>
            </a:r>
          </a:p>
          <a:p>
            <a:pPr marL="0" indent="0">
              <a:lnSpc>
                <a:spcPct val="100000"/>
              </a:lnSpc>
              <a:spcBef>
                <a:spcPts val="0"/>
              </a:spcBef>
              <a:spcAft>
                <a:spcPts val="0"/>
              </a:spcAft>
              <a:buNone/>
            </a:pPr>
            <a:endParaRPr lang="it-IT" sz="1600" b="1" u="sng"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it-IT" sz="1600" b="1" u="sng" dirty="0">
                <a:effectLst/>
                <a:latin typeface="Calibri" panose="020F0502020204030204" pitchFamily="34" charset="0"/>
                <a:ea typeface="Calibri" panose="020F0502020204030204" pitchFamily="34" charset="0"/>
                <a:cs typeface="Calibri" panose="020F0502020204030204" pitchFamily="34" charset="0"/>
              </a:rPr>
              <a:t>Esempio</a:t>
            </a:r>
            <a:r>
              <a:rPr lang="it-IT" sz="1600" dirty="0">
                <a:effectLst/>
                <a:latin typeface="Calibri" panose="020F0502020204030204" pitchFamily="34" charset="0"/>
                <a:ea typeface="Calibri" panose="020F0502020204030204" pitchFamily="34" charset="0"/>
                <a:cs typeface="Calibri" panose="020F0502020204030204" pitchFamily="34" charset="0"/>
              </a:rPr>
              <a:t>: si ipotizzi un immobile iscritto in bilancio al 31.12.2020 a 150.000 euro (200.000 al netto del fondo di 50.000), rivalutato al valore di mercato pari a 250.000 euro e pertanto per 100.000 (importo max) il cui coefficiente di ammortamento è pari al 3%.</a:t>
            </a:r>
          </a:p>
          <a:p>
            <a:pPr marL="0" indent="0">
              <a:lnSpc>
                <a:spcPct val="100000"/>
              </a:lnSpc>
              <a:spcBef>
                <a:spcPts val="0"/>
              </a:spcBef>
              <a:spcAft>
                <a:spcPts val="0"/>
              </a:spcAft>
              <a:buNone/>
            </a:pPr>
            <a:endParaRPr lang="it-IT" sz="1800" dirty="0">
              <a:effectLst/>
              <a:latin typeface="Calibri" panose="020F0502020204030204" pitchFamily="34" charset="0"/>
              <a:ea typeface="Calibri" panose="020F0502020204030204" pitchFamily="34" charset="0"/>
              <a:cs typeface="Calibri" panose="020F0502020204030204" pitchFamily="34" charset="0"/>
            </a:endParaRP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2192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853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731976"/>
            <a:ext cx="10058400" cy="1450757"/>
          </a:xfrm>
        </p:spPr>
        <p:txBody>
          <a:bodyPr>
            <a:normAutofit/>
          </a:bodyPr>
          <a:lstStyle/>
          <a:p>
            <a:r>
              <a:rPr lang="it-IT" sz="2800" b="1" dirty="0"/>
              <a:t>Contributo a fondo perduto in favore degli operatori economici (art. 1)</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097280" y="827155"/>
            <a:ext cx="10058400" cy="4023360"/>
          </a:xfrm>
        </p:spPr>
        <p:txBody>
          <a:bodyPr>
            <a:normAutofit/>
          </a:bodyPr>
          <a:lstStyle/>
          <a:p>
            <a:pPr algn="just">
              <a:lnSpc>
                <a:spcPct val="110000"/>
              </a:lnSpc>
              <a:spcBef>
                <a:spcPts val="0"/>
              </a:spcBef>
              <a:spcAft>
                <a:spcPts val="0"/>
              </a:spcAft>
            </a:pPr>
            <a:r>
              <a:rPr lang="it-IT" sz="1500" dirty="0">
                <a:effectLst/>
                <a:latin typeface="Calibri" panose="020F0502020204030204" pitchFamily="34" charset="0"/>
                <a:ea typeface="Calibri" panose="020F0502020204030204" pitchFamily="34" charset="0"/>
                <a:cs typeface="Times New Roman" panose="02020603050405020304" pitchFamily="18" charset="0"/>
              </a:rPr>
              <a:t>E’ riconosciuto un contributo a fondo perduto ai soggetti residenti o stabiliti nel territorio dello Stato che svolgono attività di impresa, arte o professione o producono reddito agrario, a condizione che l’ammontare medio mensile del fatturato e dei corrispettivi dell’anno 2020 sia inferiore di almeno il 30% rispetto all’ammontare medio mensile del fatturato e corrispettivi 2019 </a:t>
            </a:r>
          </a:p>
          <a:p>
            <a:pPr algn="just">
              <a:lnSpc>
                <a:spcPct val="110000"/>
              </a:lnSpc>
              <a:spcBef>
                <a:spcPts val="0"/>
              </a:spcBef>
              <a:spcAft>
                <a:spcPts val="0"/>
              </a:spcAft>
            </a:pPr>
            <a:endParaRPr lang="it-IT" sz="1500" b="1"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it-IT" sz="1500" b="1" u="sng" dirty="0">
                <a:effectLst/>
                <a:latin typeface="Calibri" panose="020F0502020204030204" pitchFamily="34" charset="0"/>
                <a:ea typeface="Calibri" panose="020F0502020204030204" pitchFamily="34" charset="0"/>
                <a:cs typeface="Times New Roman" panose="02020603050405020304" pitchFamily="18" charset="0"/>
              </a:rPr>
              <a:t>Requisiti soggettivi</a:t>
            </a:r>
            <a:endParaRPr lang="it-IT"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it-IT" sz="1500" dirty="0">
                <a:effectLst/>
                <a:latin typeface="Calibri" panose="020F0502020204030204" pitchFamily="34" charset="0"/>
                <a:ea typeface="Calibri" panose="020F0502020204030204" pitchFamily="34" charset="0"/>
                <a:cs typeface="Times New Roman" panose="02020603050405020304" pitchFamily="18" charset="0"/>
              </a:rPr>
              <a:t>• non vi è alcun riferimento ai codici ATECO </a:t>
            </a:r>
          </a:p>
          <a:p>
            <a:pPr algn="just">
              <a:lnSpc>
                <a:spcPct val="110000"/>
              </a:lnSpc>
              <a:spcBef>
                <a:spcPts val="0"/>
              </a:spcBef>
              <a:spcAft>
                <a:spcPts val="0"/>
              </a:spcAft>
            </a:pPr>
            <a:r>
              <a:rPr lang="it-IT" sz="1500" dirty="0">
                <a:effectLst/>
                <a:latin typeface="Calibri" panose="020F0502020204030204" pitchFamily="34" charset="0"/>
                <a:ea typeface="Calibri" panose="020F0502020204030204" pitchFamily="34" charset="0"/>
                <a:cs typeface="Times New Roman" panose="02020603050405020304" pitchFamily="18" charset="0"/>
              </a:rPr>
              <a:t>• sono esclusi: </a:t>
            </a:r>
          </a:p>
          <a:p>
            <a:pPr lvl="1" algn="just">
              <a:lnSpc>
                <a:spcPct val="110000"/>
              </a:lnSpc>
              <a:spcBef>
                <a:spcPts val="0"/>
              </a:spcBef>
              <a:spcAft>
                <a:spcPts val="0"/>
              </a:spcAft>
            </a:pPr>
            <a:r>
              <a:rPr lang="it-IT" sz="1500" dirty="0">
                <a:effectLst/>
                <a:latin typeface="Calibri" panose="020F0502020204030204" pitchFamily="34" charset="0"/>
                <a:ea typeface="Calibri" panose="020F0502020204030204" pitchFamily="34" charset="0"/>
                <a:cs typeface="Times New Roman" panose="02020603050405020304" pitchFamily="18" charset="0"/>
              </a:rPr>
              <a:t>i soggetti la cui attività risulti cessata alla data di entrata in vigore del DL (prima del 23/3/2021) o che hanno attivato la partita IVA dopo la sua entrata in vigore (23/3/2021); </a:t>
            </a:r>
          </a:p>
          <a:p>
            <a:pPr lvl="1" algn="just">
              <a:lnSpc>
                <a:spcPct val="110000"/>
              </a:lnSpc>
              <a:spcBef>
                <a:spcPts val="0"/>
              </a:spcBef>
              <a:spcAft>
                <a:spcPts val="0"/>
              </a:spcAft>
            </a:pPr>
            <a:r>
              <a:rPr lang="it-IT" sz="1500" dirty="0">
                <a:effectLst/>
                <a:latin typeface="Calibri" panose="020F0502020204030204" pitchFamily="34" charset="0"/>
                <a:ea typeface="Calibri" panose="020F0502020204030204" pitchFamily="34" charset="0"/>
                <a:cs typeface="Times New Roman" panose="02020603050405020304" pitchFamily="18" charset="0"/>
              </a:rPr>
              <a:t>gli enti pubblici (ex art. 74 TUIR) </a:t>
            </a:r>
          </a:p>
          <a:p>
            <a:pPr lvl="1" algn="just">
              <a:lnSpc>
                <a:spcPct val="110000"/>
              </a:lnSpc>
              <a:spcBef>
                <a:spcPts val="0"/>
              </a:spcBef>
              <a:spcAft>
                <a:spcPts val="0"/>
              </a:spcAft>
            </a:pPr>
            <a:r>
              <a:rPr lang="it-IT" sz="1500" dirty="0">
                <a:effectLst/>
                <a:latin typeface="Calibri" panose="020F0502020204030204" pitchFamily="34" charset="0"/>
                <a:ea typeface="Calibri" panose="020F0502020204030204" pitchFamily="34" charset="0"/>
                <a:cs typeface="Times New Roman" panose="02020603050405020304" pitchFamily="18" charset="0"/>
              </a:rPr>
              <a:t>gli intermediari finanziari e società di partecipazione di cui all’art. 162 TUIR (holding di partecipazione/industriali)</a:t>
            </a: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4816742"/>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ttore diritto 5">
            <a:extLst>
              <a:ext uri="{FF2B5EF4-FFF2-40B4-BE49-F238E27FC236}">
                <a16:creationId xmlns:a16="http://schemas.microsoft.com/office/drawing/2014/main" id="{7DFE3E90-0A4B-45B0-9982-6749CF5C9208}"/>
              </a:ext>
            </a:extLst>
          </p:cNvPr>
          <p:cNvCxnSpPr/>
          <p:nvPr/>
        </p:nvCxnSpPr>
        <p:spPr>
          <a:xfrm>
            <a:off x="1215342" y="671325"/>
            <a:ext cx="988478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12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209550"/>
            <a:ext cx="10058400" cy="565785"/>
          </a:xfrm>
        </p:spPr>
        <p:txBody>
          <a:bodyPr>
            <a:normAutofit fontScale="90000"/>
          </a:bodyPr>
          <a:lstStyle/>
          <a:p>
            <a:r>
              <a:rPr lang="it-IT" sz="2800" b="1" dirty="0"/>
              <a:t>Rivalutazione dei beni di impresa (art. 110 D.L. 14/8/2020, n°104 – Decreto Agosto)</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63955" y="940859"/>
            <a:ext cx="10058400" cy="392641"/>
          </a:xfrm>
        </p:spPr>
        <p:txBody>
          <a:bodyPr>
            <a:noAutofit/>
          </a:bodyPr>
          <a:lstStyle/>
          <a:p>
            <a:pPr marL="0" indent="0" algn="ctr">
              <a:lnSpc>
                <a:spcPct val="100000"/>
              </a:lnSpc>
              <a:spcAft>
                <a:spcPts val="80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L’applicazione dei tre metodi comporta l’esposizione dei seguenti valori:</a:t>
            </a:r>
          </a:p>
          <a:p>
            <a:endParaRPr lang="it-IT" dirty="0"/>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2192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4" name="Tabella 14">
            <a:extLst>
              <a:ext uri="{FF2B5EF4-FFF2-40B4-BE49-F238E27FC236}">
                <a16:creationId xmlns:a16="http://schemas.microsoft.com/office/drawing/2014/main" id="{B7C16F0C-C945-4EEE-8151-607B1AADC76D}"/>
              </a:ext>
            </a:extLst>
          </p:cNvPr>
          <p:cNvGraphicFramePr>
            <a:graphicFrameLocks noGrp="1"/>
          </p:cNvGraphicFramePr>
          <p:nvPr/>
        </p:nvGraphicFramePr>
        <p:xfrm>
          <a:off x="3495675" y="1472141"/>
          <a:ext cx="5448304" cy="1483360"/>
        </p:xfrm>
        <a:graphic>
          <a:graphicData uri="http://schemas.openxmlformats.org/drawingml/2006/table">
            <a:tbl>
              <a:tblPr firstRow="1" bandRow="1">
                <a:tableStyleId>{5C22544A-7EE6-4342-B048-85BDC9FD1C3A}</a:tableStyleId>
              </a:tblPr>
              <a:tblGrid>
                <a:gridCol w="1362076">
                  <a:extLst>
                    <a:ext uri="{9D8B030D-6E8A-4147-A177-3AD203B41FA5}">
                      <a16:colId xmlns:a16="http://schemas.microsoft.com/office/drawing/2014/main" val="2110360233"/>
                    </a:ext>
                  </a:extLst>
                </a:gridCol>
                <a:gridCol w="1362076">
                  <a:extLst>
                    <a:ext uri="{9D8B030D-6E8A-4147-A177-3AD203B41FA5}">
                      <a16:colId xmlns:a16="http://schemas.microsoft.com/office/drawing/2014/main" val="2175343631"/>
                    </a:ext>
                  </a:extLst>
                </a:gridCol>
                <a:gridCol w="1362076">
                  <a:extLst>
                    <a:ext uri="{9D8B030D-6E8A-4147-A177-3AD203B41FA5}">
                      <a16:colId xmlns:a16="http://schemas.microsoft.com/office/drawing/2014/main" val="1535642327"/>
                    </a:ext>
                  </a:extLst>
                </a:gridCol>
                <a:gridCol w="1362076">
                  <a:extLst>
                    <a:ext uri="{9D8B030D-6E8A-4147-A177-3AD203B41FA5}">
                      <a16:colId xmlns:a16="http://schemas.microsoft.com/office/drawing/2014/main" val="2164027522"/>
                    </a:ext>
                  </a:extLst>
                </a:gridCol>
              </a:tblGrid>
              <a:tr h="370840">
                <a:tc>
                  <a:txBody>
                    <a:bodyPr/>
                    <a:lstStyle/>
                    <a:p>
                      <a:r>
                        <a:rPr lang="it-IT" sz="1600" dirty="0"/>
                        <a:t>METODO A</a:t>
                      </a:r>
                    </a:p>
                  </a:txBody>
                  <a:tcPr/>
                </a:tc>
                <a:tc>
                  <a:txBody>
                    <a:bodyPr/>
                    <a:lstStyle/>
                    <a:p>
                      <a:pPr algn="ctr"/>
                      <a:r>
                        <a:rPr lang="it-IT" sz="1200" dirty="0">
                          <a:solidFill>
                            <a:schemeClr val="bg1"/>
                          </a:solidFill>
                        </a:rPr>
                        <a:t>Ante rivalutazione</a:t>
                      </a:r>
                    </a:p>
                  </a:txBody>
                  <a:tcPr/>
                </a:tc>
                <a:tc>
                  <a:txBody>
                    <a:bodyPr/>
                    <a:lstStyle/>
                    <a:p>
                      <a:pPr algn="ctr"/>
                      <a:r>
                        <a:rPr lang="it-IT" sz="1200" dirty="0">
                          <a:solidFill>
                            <a:schemeClr val="bg1"/>
                          </a:solidFill>
                        </a:rPr>
                        <a:t>Rivalutazione</a:t>
                      </a:r>
                    </a:p>
                  </a:txBody>
                  <a:tcPr/>
                </a:tc>
                <a:tc>
                  <a:txBody>
                    <a:bodyPr/>
                    <a:lstStyle/>
                    <a:p>
                      <a:pPr algn="ctr"/>
                      <a:r>
                        <a:rPr lang="it-IT" sz="1200" dirty="0">
                          <a:solidFill>
                            <a:schemeClr val="bg1"/>
                          </a:solidFill>
                        </a:rPr>
                        <a:t>Valore rivalutato</a:t>
                      </a:r>
                    </a:p>
                  </a:txBody>
                  <a:tcPr/>
                </a:tc>
                <a:extLst>
                  <a:ext uri="{0D108BD9-81ED-4DB2-BD59-A6C34878D82A}">
                    <a16:rowId xmlns:a16="http://schemas.microsoft.com/office/drawing/2014/main" val="1487206996"/>
                  </a:ext>
                </a:extLst>
              </a:tr>
              <a:tr h="370840">
                <a:tc>
                  <a:txBody>
                    <a:bodyPr/>
                    <a:lstStyle/>
                    <a:p>
                      <a:r>
                        <a:rPr lang="it-IT" sz="1200" b="1" i="1" dirty="0"/>
                        <a:t>Costo storico</a:t>
                      </a:r>
                    </a:p>
                  </a:txBody>
                  <a:tcPr/>
                </a:tc>
                <a:tc>
                  <a:txBody>
                    <a:bodyPr/>
                    <a:lstStyle/>
                    <a:p>
                      <a:pPr algn="r"/>
                      <a:r>
                        <a:rPr lang="it-IT" sz="1200" dirty="0">
                          <a:solidFill>
                            <a:schemeClr val="tx1"/>
                          </a:solidFill>
                        </a:rPr>
                        <a:t>200.000</a:t>
                      </a:r>
                    </a:p>
                  </a:txBody>
                  <a:tcPr/>
                </a:tc>
                <a:tc>
                  <a:txBody>
                    <a:bodyPr/>
                    <a:lstStyle/>
                    <a:p>
                      <a:pPr algn="r"/>
                      <a:r>
                        <a:rPr lang="it-IT" sz="1200" dirty="0">
                          <a:solidFill>
                            <a:schemeClr val="tx1"/>
                          </a:solidFill>
                        </a:rPr>
                        <a:t> + 133333</a:t>
                      </a:r>
                    </a:p>
                  </a:txBody>
                  <a:tcPr/>
                </a:tc>
                <a:tc>
                  <a:txBody>
                    <a:bodyPr/>
                    <a:lstStyle/>
                    <a:p>
                      <a:pPr algn="r"/>
                      <a:r>
                        <a:rPr lang="it-IT" sz="1200" dirty="0">
                          <a:solidFill>
                            <a:schemeClr val="tx1"/>
                          </a:solidFill>
                        </a:rPr>
                        <a:t>333.333</a:t>
                      </a:r>
                    </a:p>
                  </a:txBody>
                  <a:tcPr/>
                </a:tc>
                <a:extLst>
                  <a:ext uri="{0D108BD9-81ED-4DB2-BD59-A6C34878D82A}">
                    <a16:rowId xmlns:a16="http://schemas.microsoft.com/office/drawing/2014/main" val="2583098384"/>
                  </a:ext>
                </a:extLst>
              </a:tr>
              <a:tr h="370840">
                <a:tc>
                  <a:txBody>
                    <a:bodyPr/>
                    <a:lstStyle/>
                    <a:p>
                      <a:r>
                        <a:rPr lang="it-IT" sz="1200" b="1" i="1" dirty="0"/>
                        <a:t>F.do amm.to</a:t>
                      </a:r>
                    </a:p>
                  </a:txBody>
                  <a:tcPr/>
                </a:tc>
                <a:tc>
                  <a:txBody>
                    <a:bodyPr/>
                    <a:lstStyle/>
                    <a:p>
                      <a:pPr algn="r"/>
                      <a:r>
                        <a:rPr lang="it-IT" sz="1200" dirty="0">
                          <a:solidFill>
                            <a:schemeClr val="tx1"/>
                          </a:solidFill>
                        </a:rPr>
                        <a:t>50.000</a:t>
                      </a:r>
                    </a:p>
                  </a:txBody>
                  <a:tcPr/>
                </a:tc>
                <a:tc>
                  <a:txBody>
                    <a:bodyPr/>
                    <a:lstStyle/>
                    <a:p>
                      <a:pPr algn="r"/>
                      <a:r>
                        <a:rPr lang="it-IT" sz="1200" dirty="0">
                          <a:solidFill>
                            <a:schemeClr val="tx1"/>
                          </a:solidFill>
                        </a:rPr>
                        <a:t> + 33.333</a:t>
                      </a:r>
                    </a:p>
                  </a:txBody>
                  <a:tcPr/>
                </a:tc>
                <a:tc>
                  <a:txBody>
                    <a:bodyPr/>
                    <a:lstStyle/>
                    <a:p>
                      <a:pPr algn="r"/>
                      <a:r>
                        <a:rPr lang="it-IT" sz="1200" dirty="0">
                          <a:solidFill>
                            <a:schemeClr val="tx1"/>
                          </a:solidFill>
                        </a:rPr>
                        <a:t>83.333</a:t>
                      </a:r>
                    </a:p>
                  </a:txBody>
                  <a:tcPr/>
                </a:tc>
                <a:extLst>
                  <a:ext uri="{0D108BD9-81ED-4DB2-BD59-A6C34878D82A}">
                    <a16:rowId xmlns:a16="http://schemas.microsoft.com/office/drawing/2014/main" val="2890236151"/>
                  </a:ext>
                </a:extLst>
              </a:tr>
              <a:tr h="370840">
                <a:tc>
                  <a:txBody>
                    <a:bodyPr/>
                    <a:lstStyle/>
                    <a:p>
                      <a:r>
                        <a:rPr lang="it-IT" sz="1200" b="1" i="1" dirty="0"/>
                        <a:t>Valore di bilancio</a:t>
                      </a:r>
                    </a:p>
                  </a:txBody>
                  <a:tcPr/>
                </a:tc>
                <a:tc>
                  <a:txBody>
                    <a:bodyPr/>
                    <a:lstStyle/>
                    <a:p>
                      <a:pPr algn="r"/>
                      <a:r>
                        <a:rPr lang="it-IT" sz="1200" dirty="0">
                          <a:solidFill>
                            <a:schemeClr val="tx1"/>
                          </a:solidFill>
                        </a:rPr>
                        <a:t>150.000</a:t>
                      </a:r>
                    </a:p>
                  </a:txBody>
                  <a:tcPr/>
                </a:tc>
                <a:tc>
                  <a:txBody>
                    <a:bodyPr/>
                    <a:lstStyle/>
                    <a:p>
                      <a:pPr algn="r"/>
                      <a:r>
                        <a:rPr lang="it-IT" sz="1200" dirty="0">
                          <a:solidFill>
                            <a:schemeClr val="tx1"/>
                          </a:solidFill>
                        </a:rPr>
                        <a:t>100.000</a:t>
                      </a:r>
                    </a:p>
                  </a:txBody>
                  <a:tcPr/>
                </a:tc>
                <a:tc>
                  <a:txBody>
                    <a:bodyPr/>
                    <a:lstStyle/>
                    <a:p>
                      <a:pPr algn="r"/>
                      <a:r>
                        <a:rPr lang="it-IT" sz="1200" dirty="0">
                          <a:solidFill>
                            <a:schemeClr val="tx1"/>
                          </a:solidFill>
                        </a:rPr>
                        <a:t>250.000</a:t>
                      </a:r>
                    </a:p>
                  </a:txBody>
                  <a:tcPr/>
                </a:tc>
                <a:extLst>
                  <a:ext uri="{0D108BD9-81ED-4DB2-BD59-A6C34878D82A}">
                    <a16:rowId xmlns:a16="http://schemas.microsoft.com/office/drawing/2014/main" val="4023669194"/>
                  </a:ext>
                </a:extLst>
              </a:tr>
            </a:tbl>
          </a:graphicData>
        </a:graphic>
      </p:graphicFrame>
      <p:graphicFrame>
        <p:nvGraphicFramePr>
          <p:cNvPr id="15" name="Tabella 14">
            <a:extLst>
              <a:ext uri="{FF2B5EF4-FFF2-40B4-BE49-F238E27FC236}">
                <a16:creationId xmlns:a16="http://schemas.microsoft.com/office/drawing/2014/main" id="{C38BEE5C-8888-4186-B530-EB84E76E6DEE}"/>
              </a:ext>
            </a:extLst>
          </p:cNvPr>
          <p:cNvGraphicFramePr>
            <a:graphicFrameLocks noGrp="1"/>
          </p:cNvGraphicFramePr>
          <p:nvPr/>
        </p:nvGraphicFramePr>
        <p:xfrm>
          <a:off x="3505200" y="3015191"/>
          <a:ext cx="5448304" cy="1483360"/>
        </p:xfrm>
        <a:graphic>
          <a:graphicData uri="http://schemas.openxmlformats.org/drawingml/2006/table">
            <a:tbl>
              <a:tblPr firstRow="1" bandRow="1">
                <a:tableStyleId>{5C22544A-7EE6-4342-B048-85BDC9FD1C3A}</a:tableStyleId>
              </a:tblPr>
              <a:tblGrid>
                <a:gridCol w="1362076">
                  <a:extLst>
                    <a:ext uri="{9D8B030D-6E8A-4147-A177-3AD203B41FA5}">
                      <a16:colId xmlns:a16="http://schemas.microsoft.com/office/drawing/2014/main" val="2110360233"/>
                    </a:ext>
                  </a:extLst>
                </a:gridCol>
                <a:gridCol w="1362076">
                  <a:extLst>
                    <a:ext uri="{9D8B030D-6E8A-4147-A177-3AD203B41FA5}">
                      <a16:colId xmlns:a16="http://schemas.microsoft.com/office/drawing/2014/main" val="2175343631"/>
                    </a:ext>
                  </a:extLst>
                </a:gridCol>
                <a:gridCol w="1362076">
                  <a:extLst>
                    <a:ext uri="{9D8B030D-6E8A-4147-A177-3AD203B41FA5}">
                      <a16:colId xmlns:a16="http://schemas.microsoft.com/office/drawing/2014/main" val="1535642327"/>
                    </a:ext>
                  </a:extLst>
                </a:gridCol>
                <a:gridCol w="1362076">
                  <a:extLst>
                    <a:ext uri="{9D8B030D-6E8A-4147-A177-3AD203B41FA5}">
                      <a16:colId xmlns:a16="http://schemas.microsoft.com/office/drawing/2014/main" val="2164027522"/>
                    </a:ext>
                  </a:extLst>
                </a:gridCol>
              </a:tblGrid>
              <a:tr h="370840">
                <a:tc>
                  <a:txBody>
                    <a:bodyPr/>
                    <a:lstStyle/>
                    <a:p>
                      <a:r>
                        <a:rPr lang="it-IT" sz="1600" dirty="0"/>
                        <a:t>METODO B</a:t>
                      </a:r>
                    </a:p>
                  </a:txBody>
                  <a:tcPr/>
                </a:tc>
                <a:tc>
                  <a:txBody>
                    <a:bodyPr/>
                    <a:lstStyle/>
                    <a:p>
                      <a:pPr algn="ctr"/>
                      <a:r>
                        <a:rPr lang="it-IT" sz="1200" dirty="0">
                          <a:solidFill>
                            <a:schemeClr val="bg1"/>
                          </a:solidFill>
                        </a:rPr>
                        <a:t>Ante rivalutazione</a:t>
                      </a:r>
                    </a:p>
                  </a:txBody>
                  <a:tcPr/>
                </a:tc>
                <a:tc>
                  <a:txBody>
                    <a:bodyPr/>
                    <a:lstStyle/>
                    <a:p>
                      <a:pPr algn="ctr"/>
                      <a:r>
                        <a:rPr lang="it-IT" sz="1200" dirty="0">
                          <a:solidFill>
                            <a:schemeClr val="bg1"/>
                          </a:solidFill>
                        </a:rPr>
                        <a:t>Rivalutazione</a:t>
                      </a:r>
                    </a:p>
                  </a:txBody>
                  <a:tcPr/>
                </a:tc>
                <a:tc>
                  <a:txBody>
                    <a:bodyPr/>
                    <a:lstStyle/>
                    <a:p>
                      <a:pPr algn="ctr"/>
                      <a:r>
                        <a:rPr lang="it-IT" sz="1200" dirty="0">
                          <a:solidFill>
                            <a:schemeClr val="bg1"/>
                          </a:solidFill>
                        </a:rPr>
                        <a:t>Valore rivalutato</a:t>
                      </a:r>
                    </a:p>
                  </a:txBody>
                  <a:tcPr/>
                </a:tc>
                <a:extLst>
                  <a:ext uri="{0D108BD9-81ED-4DB2-BD59-A6C34878D82A}">
                    <a16:rowId xmlns:a16="http://schemas.microsoft.com/office/drawing/2014/main" val="1487206996"/>
                  </a:ext>
                </a:extLst>
              </a:tr>
              <a:tr h="370840">
                <a:tc>
                  <a:txBody>
                    <a:bodyPr/>
                    <a:lstStyle/>
                    <a:p>
                      <a:r>
                        <a:rPr lang="it-IT" sz="1200" b="1" i="1" dirty="0"/>
                        <a:t>Costo storico</a:t>
                      </a:r>
                    </a:p>
                  </a:txBody>
                  <a:tcPr/>
                </a:tc>
                <a:tc>
                  <a:txBody>
                    <a:bodyPr/>
                    <a:lstStyle/>
                    <a:p>
                      <a:pPr algn="r"/>
                      <a:r>
                        <a:rPr lang="it-IT" sz="1200" dirty="0">
                          <a:solidFill>
                            <a:schemeClr val="tx1"/>
                          </a:solidFill>
                        </a:rPr>
                        <a:t>200.000</a:t>
                      </a:r>
                    </a:p>
                  </a:txBody>
                  <a:tcPr/>
                </a:tc>
                <a:tc>
                  <a:txBody>
                    <a:bodyPr/>
                    <a:lstStyle/>
                    <a:p>
                      <a:pPr algn="r"/>
                      <a:r>
                        <a:rPr lang="it-IT" sz="1200" dirty="0">
                          <a:solidFill>
                            <a:schemeClr val="tx1"/>
                          </a:solidFill>
                        </a:rPr>
                        <a:t> + 100.000</a:t>
                      </a:r>
                    </a:p>
                  </a:txBody>
                  <a:tcPr/>
                </a:tc>
                <a:tc>
                  <a:txBody>
                    <a:bodyPr/>
                    <a:lstStyle/>
                    <a:p>
                      <a:pPr algn="r"/>
                      <a:r>
                        <a:rPr lang="it-IT" sz="1200" dirty="0">
                          <a:solidFill>
                            <a:schemeClr val="tx1"/>
                          </a:solidFill>
                        </a:rPr>
                        <a:t>300.000</a:t>
                      </a:r>
                    </a:p>
                  </a:txBody>
                  <a:tcPr/>
                </a:tc>
                <a:extLst>
                  <a:ext uri="{0D108BD9-81ED-4DB2-BD59-A6C34878D82A}">
                    <a16:rowId xmlns:a16="http://schemas.microsoft.com/office/drawing/2014/main" val="2583098384"/>
                  </a:ext>
                </a:extLst>
              </a:tr>
              <a:tr h="370840">
                <a:tc>
                  <a:txBody>
                    <a:bodyPr/>
                    <a:lstStyle/>
                    <a:p>
                      <a:r>
                        <a:rPr lang="it-IT" sz="1200" b="1" i="1" dirty="0"/>
                        <a:t>F.do amm.to</a:t>
                      </a:r>
                    </a:p>
                  </a:txBody>
                  <a:tcPr/>
                </a:tc>
                <a:tc>
                  <a:txBody>
                    <a:bodyPr/>
                    <a:lstStyle/>
                    <a:p>
                      <a:pPr algn="r"/>
                      <a:r>
                        <a:rPr lang="it-IT" sz="1200" dirty="0">
                          <a:solidFill>
                            <a:schemeClr val="tx1"/>
                          </a:solidFill>
                        </a:rPr>
                        <a:t>50.000</a:t>
                      </a:r>
                    </a:p>
                  </a:txBody>
                  <a:tcPr/>
                </a:tc>
                <a:tc>
                  <a:txBody>
                    <a:bodyPr/>
                    <a:lstStyle/>
                    <a:p>
                      <a:pPr algn="r"/>
                      <a:r>
                        <a:rPr lang="it-IT" sz="1200" dirty="0">
                          <a:solidFill>
                            <a:schemeClr val="tx1"/>
                          </a:solidFill>
                        </a:rPr>
                        <a:t>0</a:t>
                      </a:r>
                    </a:p>
                  </a:txBody>
                  <a:tcPr/>
                </a:tc>
                <a:tc>
                  <a:txBody>
                    <a:bodyPr/>
                    <a:lstStyle/>
                    <a:p>
                      <a:pPr algn="r"/>
                      <a:r>
                        <a:rPr lang="it-IT" sz="1200" dirty="0">
                          <a:solidFill>
                            <a:schemeClr val="tx1"/>
                          </a:solidFill>
                        </a:rPr>
                        <a:t>50.000</a:t>
                      </a:r>
                    </a:p>
                  </a:txBody>
                  <a:tcPr/>
                </a:tc>
                <a:extLst>
                  <a:ext uri="{0D108BD9-81ED-4DB2-BD59-A6C34878D82A}">
                    <a16:rowId xmlns:a16="http://schemas.microsoft.com/office/drawing/2014/main" val="2890236151"/>
                  </a:ext>
                </a:extLst>
              </a:tr>
              <a:tr h="370840">
                <a:tc>
                  <a:txBody>
                    <a:bodyPr/>
                    <a:lstStyle/>
                    <a:p>
                      <a:r>
                        <a:rPr lang="it-IT" sz="1200" b="1" i="1" dirty="0"/>
                        <a:t>Valore di bilancio</a:t>
                      </a:r>
                    </a:p>
                  </a:txBody>
                  <a:tcPr/>
                </a:tc>
                <a:tc>
                  <a:txBody>
                    <a:bodyPr/>
                    <a:lstStyle/>
                    <a:p>
                      <a:pPr algn="r"/>
                      <a:r>
                        <a:rPr lang="it-IT" sz="1200" dirty="0">
                          <a:solidFill>
                            <a:schemeClr val="tx1"/>
                          </a:solidFill>
                        </a:rPr>
                        <a:t>150.000</a:t>
                      </a:r>
                    </a:p>
                  </a:txBody>
                  <a:tcPr/>
                </a:tc>
                <a:tc>
                  <a:txBody>
                    <a:bodyPr/>
                    <a:lstStyle/>
                    <a:p>
                      <a:pPr algn="r"/>
                      <a:r>
                        <a:rPr lang="it-IT" sz="1200" dirty="0">
                          <a:solidFill>
                            <a:schemeClr val="tx1"/>
                          </a:solidFill>
                        </a:rPr>
                        <a:t>100.000</a:t>
                      </a:r>
                    </a:p>
                  </a:txBody>
                  <a:tcPr/>
                </a:tc>
                <a:tc>
                  <a:txBody>
                    <a:bodyPr/>
                    <a:lstStyle/>
                    <a:p>
                      <a:pPr algn="r"/>
                      <a:r>
                        <a:rPr lang="it-IT" sz="1200" dirty="0">
                          <a:solidFill>
                            <a:schemeClr val="tx1"/>
                          </a:solidFill>
                        </a:rPr>
                        <a:t>250.000</a:t>
                      </a:r>
                    </a:p>
                  </a:txBody>
                  <a:tcPr/>
                </a:tc>
                <a:extLst>
                  <a:ext uri="{0D108BD9-81ED-4DB2-BD59-A6C34878D82A}">
                    <a16:rowId xmlns:a16="http://schemas.microsoft.com/office/drawing/2014/main" val="4023669194"/>
                  </a:ext>
                </a:extLst>
              </a:tr>
            </a:tbl>
          </a:graphicData>
        </a:graphic>
      </p:graphicFrame>
      <p:graphicFrame>
        <p:nvGraphicFramePr>
          <p:cNvPr id="16" name="Tabella 15">
            <a:extLst>
              <a:ext uri="{FF2B5EF4-FFF2-40B4-BE49-F238E27FC236}">
                <a16:creationId xmlns:a16="http://schemas.microsoft.com/office/drawing/2014/main" id="{CAB88639-AC05-4DF8-B7E4-7B582B0F3ECA}"/>
              </a:ext>
            </a:extLst>
          </p:cNvPr>
          <p:cNvGraphicFramePr>
            <a:graphicFrameLocks noGrp="1"/>
          </p:cNvGraphicFramePr>
          <p:nvPr/>
        </p:nvGraphicFramePr>
        <p:xfrm>
          <a:off x="3505200" y="4558241"/>
          <a:ext cx="5448304" cy="1483360"/>
        </p:xfrm>
        <a:graphic>
          <a:graphicData uri="http://schemas.openxmlformats.org/drawingml/2006/table">
            <a:tbl>
              <a:tblPr firstRow="1" bandRow="1">
                <a:tableStyleId>{5C22544A-7EE6-4342-B048-85BDC9FD1C3A}</a:tableStyleId>
              </a:tblPr>
              <a:tblGrid>
                <a:gridCol w="1362076">
                  <a:extLst>
                    <a:ext uri="{9D8B030D-6E8A-4147-A177-3AD203B41FA5}">
                      <a16:colId xmlns:a16="http://schemas.microsoft.com/office/drawing/2014/main" val="2110360233"/>
                    </a:ext>
                  </a:extLst>
                </a:gridCol>
                <a:gridCol w="1362076">
                  <a:extLst>
                    <a:ext uri="{9D8B030D-6E8A-4147-A177-3AD203B41FA5}">
                      <a16:colId xmlns:a16="http://schemas.microsoft.com/office/drawing/2014/main" val="2175343631"/>
                    </a:ext>
                  </a:extLst>
                </a:gridCol>
                <a:gridCol w="1362076">
                  <a:extLst>
                    <a:ext uri="{9D8B030D-6E8A-4147-A177-3AD203B41FA5}">
                      <a16:colId xmlns:a16="http://schemas.microsoft.com/office/drawing/2014/main" val="1535642327"/>
                    </a:ext>
                  </a:extLst>
                </a:gridCol>
                <a:gridCol w="1362076">
                  <a:extLst>
                    <a:ext uri="{9D8B030D-6E8A-4147-A177-3AD203B41FA5}">
                      <a16:colId xmlns:a16="http://schemas.microsoft.com/office/drawing/2014/main" val="2164027522"/>
                    </a:ext>
                  </a:extLst>
                </a:gridCol>
              </a:tblGrid>
              <a:tr h="370840">
                <a:tc>
                  <a:txBody>
                    <a:bodyPr/>
                    <a:lstStyle/>
                    <a:p>
                      <a:r>
                        <a:rPr lang="it-IT" sz="1600" dirty="0"/>
                        <a:t>METODO C</a:t>
                      </a:r>
                    </a:p>
                  </a:txBody>
                  <a:tcPr/>
                </a:tc>
                <a:tc>
                  <a:txBody>
                    <a:bodyPr/>
                    <a:lstStyle/>
                    <a:p>
                      <a:pPr algn="ctr"/>
                      <a:r>
                        <a:rPr lang="it-IT" sz="1200" dirty="0">
                          <a:solidFill>
                            <a:schemeClr val="bg1"/>
                          </a:solidFill>
                        </a:rPr>
                        <a:t>Ante rivalutazione</a:t>
                      </a:r>
                    </a:p>
                  </a:txBody>
                  <a:tcPr/>
                </a:tc>
                <a:tc>
                  <a:txBody>
                    <a:bodyPr/>
                    <a:lstStyle/>
                    <a:p>
                      <a:pPr algn="ctr"/>
                      <a:r>
                        <a:rPr lang="it-IT" sz="1200" dirty="0">
                          <a:solidFill>
                            <a:schemeClr val="bg1"/>
                          </a:solidFill>
                        </a:rPr>
                        <a:t>Rivalutazione</a:t>
                      </a:r>
                    </a:p>
                  </a:txBody>
                  <a:tcPr/>
                </a:tc>
                <a:tc>
                  <a:txBody>
                    <a:bodyPr/>
                    <a:lstStyle/>
                    <a:p>
                      <a:pPr algn="ctr"/>
                      <a:r>
                        <a:rPr lang="it-IT" sz="1200" dirty="0">
                          <a:solidFill>
                            <a:schemeClr val="bg1"/>
                          </a:solidFill>
                        </a:rPr>
                        <a:t>Valore rivalutato</a:t>
                      </a:r>
                    </a:p>
                  </a:txBody>
                  <a:tcPr/>
                </a:tc>
                <a:extLst>
                  <a:ext uri="{0D108BD9-81ED-4DB2-BD59-A6C34878D82A}">
                    <a16:rowId xmlns:a16="http://schemas.microsoft.com/office/drawing/2014/main" val="1487206996"/>
                  </a:ext>
                </a:extLst>
              </a:tr>
              <a:tr h="370840">
                <a:tc>
                  <a:txBody>
                    <a:bodyPr/>
                    <a:lstStyle/>
                    <a:p>
                      <a:r>
                        <a:rPr lang="it-IT" sz="1200" b="1" i="1" dirty="0"/>
                        <a:t>Costo storico</a:t>
                      </a:r>
                    </a:p>
                  </a:txBody>
                  <a:tcPr/>
                </a:tc>
                <a:tc>
                  <a:txBody>
                    <a:bodyPr/>
                    <a:lstStyle/>
                    <a:p>
                      <a:pPr algn="r"/>
                      <a:r>
                        <a:rPr lang="it-IT" sz="1200" dirty="0">
                          <a:solidFill>
                            <a:schemeClr val="tx1"/>
                          </a:solidFill>
                        </a:rPr>
                        <a:t>200.000</a:t>
                      </a:r>
                    </a:p>
                  </a:txBody>
                  <a:tcPr/>
                </a:tc>
                <a:tc>
                  <a:txBody>
                    <a:bodyPr/>
                    <a:lstStyle/>
                    <a:p>
                      <a:pPr algn="r"/>
                      <a:r>
                        <a:rPr lang="it-IT" sz="1200" dirty="0">
                          <a:solidFill>
                            <a:schemeClr val="tx1"/>
                          </a:solidFill>
                        </a:rPr>
                        <a:t> + 0</a:t>
                      </a:r>
                    </a:p>
                  </a:txBody>
                  <a:tcPr/>
                </a:tc>
                <a:tc>
                  <a:txBody>
                    <a:bodyPr/>
                    <a:lstStyle/>
                    <a:p>
                      <a:pPr algn="r"/>
                      <a:r>
                        <a:rPr lang="it-IT" sz="1200" dirty="0">
                          <a:solidFill>
                            <a:schemeClr val="tx1"/>
                          </a:solidFill>
                        </a:rPr>
                        <a:t>200.000</a:t>
                      </a:r>
                    </a:p>
                  </a:txBody>
                  <a:tcPr/>
                </a:tc>
                <a:extLst>
                  <a:ext uri="{0D108BD9-81ED-4DB2-BD59-A6C34878D82A}">
                    <a16:rowId xmlns:a16="http://schemas.microsoft.com/office/drawing/2014/main" val="2583098384"/>
                  </a:ext>
                </a:extLst>
              </a:tr>
              <a:tr h="370840">
                <a:tc>
                  <a:txBody>
                    <a:bodyPr/>
                    <a:lstStyle/>
                    <a:p>
                      <a:r>
                        <a:rPr lang="it-IT" sz="1200" b="1" i="1" dirty="0"/>
                        <a:t>F.do amm.to</a:t>
                      </a:r>
                    </a:p>
                  </a:txBody>
                  <a:tcPr/>
                </a:tc>
                <a:tc>
                  <a:txBody>
                    <a:bodyPr/>
                    <a:lstStyle/>
                    <a:p>
                      <a:pPr algn="r"/>
                      <a:r>
                        <a:rPr lang="it-IT" sz="1200" dirty="0">
                          <a:solidFill>
                            <a:schemeClr val="tx1"/>
                          </a:solidFill>
                        </a:rPr>
                        <a:t>50.000</a:t>
                      </a:r>
                    </a:p>
                  </a:txBody>
                  <a:tcPr/>
                </a:tc>
                <a:tc>
                  <a:txBody>
                    <a:bodyPr/>
                    <a:lstStyle/>
                    <a:p>
                      <a:pPr algn="r"/>
                      <a:r>
                        <a:rPr lang="it-IT" sz="1200" dirty="0">
                          <a:solidFill>
                            <a:schemeClr val="tx1"/>
                          </a:solidFill>
                        </a:rPr>
                        <a:t> - 50.000</a:t>
                      </a:r>
                    </a:p>
                  </a:txBody>
                  <a:tcPr/>
                </a:tc>
                <a:tc>
                  <a:txBody>
                    <a:bodyPr/>
                    <a:lstStyle/>
                    <a:p>
                      <a:pPr algn="r"/>
                      <a:r>
                        <a:rPr lang="it-IT" sz="1200" dirty="0">
                          <a:solidFill>
                            <a:schemeClr val="tx1"/>
                          </a:solidFill>
                        </a:rPr>
                        <a:t>0</a:t>
                      </a:r>
                    </a:p>
                  </a:txBody>
                  <a:tcPr/>
                </a:tc>
                <a:extLst>
                  <a:ext uri="{0D108BD9-81ED-4DB2-BD59-A6C34878D82A}">
                    <a16:rowId xmlns:a16="http://schemas.microsoft.com/office/drawing/2014/main" val="2890236151"/>
                  </a:ext>
                </a:extLst>
              </a:tr>
              <a:tr h="370840">
                <a:tc>
                  <a:txBody>
                    <a:bodyPr/>
                    <a:lstStyle/>
                    <a:p>
                      <a:r>
                        <a:rPr lang="it-IT" sz="1200" b="1" i="1" dirty="0"/>
                        <a:t>Valore di bilancio</a:t>
                      </a:r>
                    </a:p>
                  </a:txBody>
                  <a:tcPr/>
                </a:tc>
                <a:tc>
                  <a:txBody>
                    <a:bodyPr/>
                    <a:lstStyle/>
                    <a:p>
                      <a:pPr algn="r"/>
                      <a:r>
                        <a:rPr lang="it-IT" sz="1200" dirty="0">
                          <a:solidFill>
                            <a:schemeClr val="tx1"/>
                          </a:solidFill>
                        </a:rPr>
                        <a:t>150.000</a:t>
                      </a:r>
                    </a:p>
                  </a:txBody>
                  <a:tcPr/>
                </a:tc>
                <a:tc>
                  <a:txBody>
                    <a:bodyPr/>
                    <a:lstStyle/>
                    <a:p>
                      <a:pPr algn="r"/>
                      <a:r>
                        <a:rPr lang="it-IT" sz="1200" dirty="0">
                          <a:solidFill>
                            <a:schemeClr val="tx1"/>
                          </a:solidFill>
                        </a:rPr>
                        <a:t> + 50.000</a:t>
                      </a:r>
                    </a:p>
                  </a:txBody>
                  <a:tcPr/>
                </a:tc>
                <a:tc>
                  <a:txBody>
                    <a:bodyPr/>
                    <a:lstStyle/>
                    <a:p>
                      <a:pPr algn="r"/>
                      <a:r>
                        <a:rPr lang="it-IT" sz="1200" dirty="0">
                          <a:solidFill>
                            <a:schemeClr val="tx1"/>
                          </a:solidFill>
                        </a:rPr>
                        <a:t>200.000</a:t>
                      </a:r>
                    </a:p>
                  </a:txBody>
                  <a:tcPr/>
                </a:tc>
                <a:extLst>
                  <a:ext uri="{0D108BD9-81ED-4DB2-BD59-A6C34878D82A}">
                    <a16:rowId xmlns:a16="http://schemas.microsoft.com/office/drawing/2014/main" val="4023669194"/>
                  </a:ext>
                </a:extLst>
              </a:tr>
            </a:tbl>
          </a:graphicData>
        </a:graphic>
      </p:graphicFrame>
    </p:spTree>
    <p:extLst>
      <p:ext uri="{BB962C8B-B14F-4D97-AF65-F5344CB8AC3E}">
        <p14:creationId xmlns:p14="http://schemas.microsoft.com/office/powerpoint/2010/main" val="1027196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209550"/>
            <a:ext cx="10058400" cy="565785"/>
          </a:xfrm>
        </p:spPr>
        <p:txBody>
          <a:bodyPr>
            <a:normAutofit fontScale="90000"/>
          </a:bodyPr>
          <a:lstStyle/>
          <a:p>
            <a:r>
              <a:rPr lang="it-IT" sz="2800" b="1" dirty="0"/>
              <a:t>Rivalutazione dei beni di impresa (art. 110 D.L. 14/8/2020, n°104 – Decreto Agosto)</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63955" y="883709"/>
            <a:ext cx="10058400" cy="4023360"/>
          </a:xfrm>
        </p:spPr>
        <p:txBody>
          <a:bodyPr>
            <a:noAutofit/>
          </a:bodyPr>
          <a:lstStyle/>
          <a:p>
            <a:pPr marL="0" indent="0" algn="just">
              <a:lnSpc>
                <a:spcPct val="107000"/>
              </a:lnSpc>
              <a:spcAft>
                <a:spcPts val="80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Il </a:t>
            </a:r>
            <a:r>
              <a:rPr lang="it-IT" sz="1600" b="1" u="sng" dirty="0">
                <a:effectLst/>
                <a:latin typeface="Calibri" panose="020F0502020204030204" pitchFamily="34" charset="0"/>
                <a:ea typeface="Calibri" panose="020F0502020204030204" pitchFamily="34" charset="0"/>
                <a:cs typeface="Calibri" panose="020F0502020204030204" pitchFamily="34" charset="0"/>
              </a:rPr>
              <a:t>metodo A </a:t>
            </a:r>
            <a:r>
              <a:rPr lang="it-IT" sz="1600" dirty="0">
                <a:effectLst/>
                <a:latin typeface="Calibri" panose="020F0502020204030204" pitchFamily="34" charset="0"/>
                <a:ea typeface="Calibri" panose="020F0502020204030204" pitchFamily="34" charset="0"/>
                <a:cs typeface="Calibri" panose="020F0502020204030204" pitchFamily="34" charset="0"/>
              </a:rPr>
              <a:t>comporta un incremento del costo storico maggiore rispetto agli altri metodi e allo stesso tempo prevede un incremento del fondo ammortamento. Sia il costo storico sia il fondo ammortamento sono incrementati in misura pari al rapporto tra importo rivalutato </a:t>
            </a:r>
            <a:r>
              <a:rPr lang="it-IT" sz="1600" i="1" dirty="0">
                <a:effectLst/>
                <a:latin typeface="Calibri" panose="020F0502020204030204" pitchFamily="34" charset="0"/>
                <a:ea typeface="Calibri" panose="020F0502020204030204" pitchFamily="34" charset="0"/>
                <a:cs typeface="Calibri" panose="020F0502020204030204" pitchFamily="34" charset="0"/>
              </a:rPr>
              <a:t>valore netto contabile (100.000</a:t>
            </a:r>
            <a:r>
              <a:rPr lang="it-IT" sz="1600" dirty="0">
                <a:effectLst/>
                <a:latin typeface="Calibri" panose="020F0502020204030204" pitchFamily="34" charset="0"/>
                <a:ea typeface="Calibri" panose="020F0502020204030204" pitchFamily="34" charset="0"/>
                <a:cs typeface="Calibri" panose="020F0502020204030204" pitchFamily="34" charset="0"/>
              </a:rPr>
              <a:t>/150.000) e pertanto in tal caso l’incremento del costo storico e del fondo ammortamento è del 66% ossia rispettivamente pari a 133.333 € ( per il costo storico) ed 33.333 € (per il fondo ammortamento). Il metodo non è utilizzabile per i beni completamente ammortizzabili. La durata del processo di ammortamento rimane invariata. Le quote di ammortamento a partire dall’esercizio successivo subiscono un incremento maggiore rispetto gli altri metodi (da 6.000 a 10.000).</a:t>
            </a:r>
          </a:p>
          <a:p>
            <a:pPr marL="0" indent="0" algn="just">
              <a:lnSpc>
                <a:spcPct val="107000"/>
              </a:lnSpc>
              <a:spcAft>
                <a:spcPts val="80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Con il </a:t>
            </a:r>
            <a:r>
              <a:rPr lang="it-IT" sz="1600" b="1" u="sng" dirty="0">
                <a:effectLst/>
                <a:latin typeface="Calibri" panose="020F0502020204030204" pitchFamily="34" charset="0"/>
                <a:ea typeface="Calibri" panose="020F0502020204030204" pitchFamily="34" charset="0"/>
                <a:cs typeface="Calibri" panose="020F0502020204030204" pitchFamily="34" charset="0"/>
              </a:rPr>
              <a:t>metodo B </a:t>
            </a:r>
            <a:r>
              <a:rPr lang="it-IT" sz="1600" dirty="0">
                <a:effectLst/>
                <a:latin typeface="Calibri" panose="020F0502020204030204" pitchFamily="34" charset="0"/>
                <a:ea typeface="Calibri" panose="020F0502020204030204" pitchFamily="34" charset="0"/>
                <a:cs typeface="Calibri" panose="020F0502020204030204" pitchFamily="34" charset="0"/>
              </a:rPr>
              <a:t>viene incrementato il solo costo storico mentre il fondo ammortamento resta invariato. In tal caso si </a:t>
            </a:r>
            <a:r>
              <a:rPr lang="it-IT" sz="1600" dirty="0" err="1">
                <a:effectLst/>
                <a:latin typeface="Calibri" panose="020F0502020204030204" pitchFamily="34" charset="0"/>
                <a:ea typeface="Calibri" panose="020F0502020204030204" pitchFamily="34" charset="0"/>
                <a:cs typeface="Calibri" panose="020F0502020204030204" pitchFamily="34" charset="0"/>
              </a:rPr>
              <a:t>puo’</a:t>
            </a:r>
            <a:r>
              <a:rPr lang="it-IT" sz="1600" dirty="0">
                <a:effectLst/>
                <a:latin typeface="Calibri" panose="020F0502020204030204" pitchFamily="34" charset="0"/>
                <a:ea typeface="Calibri" panose="020F0502020204030204" pitchFamily="34" charset="0"/>
                <a:cs typeface="Calibri" panose="020F0502020204030204" pitchFamily="34" charset="0"/>
              </a:rPr>
              <a:t> manifestare un eccessivo incremento del costo storico se il processo di ammortamento è quasi al termine. La durata del processo di ammortamento è incrementata.</a:t>
            </a:r>
          </a:p>
          <a:p>
            <a:pPr marL="0" indent="0" algn="just">
              <a:lnSpc>
                <a:spcPct val="107000"/>
              </a:lnSpc>
              <a:spcAft>
                <a:spcPts val="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Con il </a:t>
            </a:r>
            <a:r>
              <a:rPr lang="it-IT" sz="1600" b="1" u="sng" dirty="0">
                <a:effectLst/>
                <a:latin typeface="Calibri" panose="020F0502020204030204" pitchFamily="34" charset="0"/>
                <a:ea typeface="Calibri" panose="020F0502020204030204" pitchFamily="34" charset="0"/>
                <a:cs typeface="Calibri" panose="020F0502020204030204" pitchFamily="34" charset="0"/>
              </a:rPr>
              <a:t>metodo C </a:t>
            </a:r>
            <a:r>
              <a:rPr lang="it-IT" sz="1600" dirty="0">
                <a:effectLst/>
                <a:latin typeface="Calibri" panose="020F0502020204030204" pitchFamily="34" charset="0"/>
                <a:ea typeface="Calibri" panose="020F0502020204030204" pitchFamily="34" charset="0"/>
                <a:cs typeface="Calibri" panose="020F0502020204030204" pitchFamily="34" charset="0"/>
              </a:rPr>
              <a:t>non viene incrementato il costo storico ma si procede alla riduzione del fondo ammortamento. Tale metodo comporta che la rivalutazione non possa eccedere il valore del fondo stanziato. In tal caso la rivalutazione non potrà essere superiore a 50.000 €, ossia all’importo del fondo alla data della rivalutazione. Il metodo è più adatto nel caso di beni quasi completamente o totalmente ammortizzati.</a:t>
            </a:r>
          </a:p>
          <a:p>
            <a:pPr marL="0" indent="0" algn="just">
              <a:lnSpc>
                <a:spcPct val="107000"/>
              </a:lnSpc>
              <a:spcBef>
                <a:spcPts val="0"/>
              </a:spcBef>
              <a:spcAft>
                <a:spcPts val="800"/>
              </a:spcAft>
              <a:buNone/>
            </a:pPr>
            <a:r>
              <a:rPr lang="it-IT" sz="1600" dirty="0">
                <a:effectLst/>
                <a:latin typeface="Calibri" panose="020F0502020204030204" pitchFamily="34" charset="0"/>
                <a:ea typeface="Calibri" panose="020F0502020204030204" pitchFamily="34" charset="0"/>
                <a:cs typeface="Calibri" panose="020F0502020204030204" pitchFamily="34" charset="0"/>
              </a:rPr>
              <a:t>Applicando il metodo in esame si verifica che le quote di ammortamento restano invariate e la durata del processo di ammortamento del bene è incrementato in misura maggiore rispetto agli altri </a:t>
            </a:r>
            <a:r>
              <a:rPr lang="it-IT" sz="1600">
                <a:effectLst/>
                <a:latin typeface="Calibri" panose="020F0502020204030204" pitchFamily="34" charset="0"/>
                <a:ea typeface="Calibri" panose="020F0502020204030204" pitchFamily="34" charset="0"/>
                <a:cs typeface="Calibri" panose="020F0502020204030204" pitchFamily="34" charset="0"/>
              </a:rPr>
              <a:t>metodi.RIV</a:t>
            </a:r>
            <a:endParaRPr lang="it-IT" sz="16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5" name="Immagine 2">
            <a:extLst>
              <a:ext uri="{FF2B5EF4-FFF2-40B4-BE49-F238E27FC236}">
                <a16:creationId xmlns:a16="http://schemas.microsoft.com/office/drawing/2014/main" id="{B946D5D0-5C81-4C07-BE9F-336C03507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2977DB86-8AB1-41DC-8E8D-F18CB0F5D86E}"/>
              </a:ext>
            </a:extLst>
          </p:cNvPr>
          <p:cNvCxnSpPr/>
          <p:nvPr/>
        </p:nvCxnSpPr>
        <p:spPr>
          <a:xfrm>
            <a:off x="1219200" y="714375"/>
            <a:ext cx="10363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1793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731972"/>
            <a:ext cx="10058400" cy="1450757"/>
          </a:xfrm>
        </p:spPr>
        <p:txBody>
          <a:bodyPr>
            <a:normAutofit/>
          </a:bodyPr>
          <a:lstStyle/>
          <a:p>
            <a:r>
              <a:rPr lang="it-IT" sz="2800" b="1" dirty="0"/>
              <a:t>Contributo a fondo perduto in favore degli operatori economici (art. 1)</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44905" y="827159"/>
            <a:ext cx="10058400" cy="4023360"/>
          </a:xfrm>
        </p:spPr>
        <p:txBody>
          <a:bodyPr>
            <a:noAutofit/>
          </a:bodyPr>
          <a:lstStyle/>
          <a:p>
            <a:pPr marL="0" indent="0" algn="just">
              <a:lnSpc>
                <a:spcPct val="100000"/>
              </a:lnSpc>
              <a:spcBef>
                <a:spcPts val="0"/>
              </a:spcBef>
              <a:spcAft>
                <a:spcPts val="0"/>
              </a:spcAft>
            </a:pPr>
            <a:r>
              <a:rPr lang="it-IT" sz="1500" b="1" u="sng" dirty="0">
                <a:effectLst/>
                <a:latin typeface="Calibri" panose="020F0502020204030204" pitchFamily="34" charset="0"/>
                <a:ea typeface="Calibri" panose="020F0502020204030204" pitchFamily="34" charset="0"/>
                <a:cs typeface="Times New Roman" panose="02020603050405020304" pitchFamily="18" charset="0"/>
              </a:rPr>
              <a:t>Requisiti oggettivi </a:t>
            </a:r>
            <a:endParaRPr lang="it-IT"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Aft>
                <a:spcPts val="800"/>
              </a:spcAft>
            </a:pPr>
            <a:r>
              <a:rPr lang="it-IT" sz="1500" dirty="0">
                <a:effectLst/>
                <a:latin typeface="Calibri" panose="020F0502020204030204" pitchFamily="34" charset="0"/>
                <a:ea typeface="Calibri" panose="020F0502020204030204" pitchFamily="34" charset="0"/>
                <a:cs typeface="Times New Roman" panose="02020603050405020304" pitchFamily="18" charset="0"/>
              </a:rPr>
              <a:t>Dovranno essere rispettate le seguenti condizioni: </a:t>
            </a:r>
          </a:p>
          <a:p>
            <a:pPr marL="180975" indent="-180975" algn="just">
              <a:lnSpc>
                <a:spcPct val="100000"/>
              </a:lnSpc>
              <a:spcBef>
                <a:spcPts val="0"/>
              </a:spcBef>
              <a:spcAft>
                <a:spcPts val="800"/>
              </a:spcAft>
              <a:buFont typeface="Arial" panose="020B0604020202020204" pitchFamily="34" charset="0"/>
              <a:buChar char="•"/>
            </a:pPr>
            <a:r>
              <a:rPr lang="it-IT" sz="1500" b="1" u="sng" dirty="0">
                <a:effectLst/>
                <a:latin typeface="Calibri" panose="020F0502020204030204" pitchFamily="34" charset="0"/>
                <a:ea typeface="Calibri" panose="020F0502020204030204" pitchFamily="34" charset="0"/>
                <a:cs typeface="Times New Roman" panose="02020603050405020304" pitchFamily="18" charset="0"/>
              </a:rPr>
              <a:t>Ricavi</a:t>
            </a:r>
            <a:r>
              <a:rPr lang="it-IT" sz="1500" dirty="0">
                <a:effectLst/>
                <a:latin typeface="Calibri" panose="020F0502020204030204" pitchFamily="34" charset="0"/>
                <a:ea typeface="Calibri" panose="020F0502020204030204" pitchFamily="34" charset="0"/>
                <a:cs typeface="Times New Roman" panose="02020603050405020304" pitchFamily="18" charset="0"/>
              </a:rPr>
              <a:t> (</a:t>
            </a:r>
            <a:r>
              <a:rPr lang="it-IT" sz="1500" dirty="0" err="1">
                <a:effectLst/>
                <a:latin typeface="Calibri" panose="020F0502020204030204" pitchFamily="34" charset="0"/>
                <a:ea typeface="Calibri" panose="020F0502020204030204" pitchFamily="34" charset="0"/>
                <a:cs typeface="Times New Roman" panose="02020603050405020304" pitchFamily="18" charset="0"/>
              </a:rPr>
              <a:t>rif.</a:t>
            </a:r>
            <a:r>
              <a:rPr lang="it-IT" sz="1500" dirty="0">
                <a:effectLst/>
                <a:latin typeface="Calibri" panose="020F0502020204030204" pitchFamily="34" charset="0"/>
                <a:ea typeface="Calibri" panose="020F0502020204030204" pitchFamily="34" charset="0"/>
                <a:cs typeface="Times New Roman" panose="02020603050405020304" pitchFamily="18" charset="0"/>
              </a:rPr>
              <a:t> art. 85, lettere a) e b) TUIR nel secondo periodo di imposta antecedente all’entrata in vigore del decreto (*) (anno 2019 per i contribuenti con periodo di imposta coincidente con l’anno solare) non superiori a euro 10 milioni (per SC si veda rigo RS 107, col.2 del modello di dichiarazione dei redditi 2020 relativo al periodo di imposta 2019);</a:t>
            </a:r>
          </a:p>
          <a:p>
            <a:pPr marL="180975" indent="-180975" algn="just">
              <a:lnSpc>
                <a:spcPct val="100000"/>
              </a:lnSpc>
              <a:spcBef>
                <a:spcPts val="0"/>
              </a:spcBef>
              <a:spcAft>
                <a:spcPts val="800"/>
              </a:spcAft>
              <a:buFont typeface="Arial" panose="020B0604020202020204" pitchFamily="34" charset="0"/>
              <a:buChar char="•"/>
            </a:pPr>
            <a:r>
              <a:rPr lang="it-IT" sz="1500" b="1" u="sng" dirty="0">
                <a:effectLst/>
                <a:latin typeface="Calibri" panose="020F0502020204030204" pitchFamily="34" charset="0"/>
                <a:ea typeface="Calibri" panose="020F0502020204030204" pitchFamily="34" charset="0"/>
                <a:cs typeface="Times New Roman" panose="02020603050405020304" pitchFamily="18" charset="0"/>
              </a:rPr>
              <a:t>Riduzione del fatturato</a:t>
            </a:r>
            <a:r>
              <a:rPr lang="it-IT" sz="1500" dirty="0">
                <a:effectLst/>
                <a:latin typeface="Calibri" panose="020F0502020204030204" pitchFamily="34" charset="0"/>
                <a:ea typeface="Calibri" panose="020F0502020204030204" pitchFamily="34" charset="0"/>
                <a:cs typeface="Times New Roman" panose="02020603050405020304" pitchFamily="18" charset="0"/>
              </a:rPr>
              <a:t>: l’ammontare medio mensile del fatturato/corrispettivi dell’intero anno 2020 sia inferiore di almeno il 30% rispetto al 2019 (</a:t>
            </a:r>
            <a:r>
              <a:rPr lang="it-IT" sz="1500" b="1" dirty="0">
                <a:effectLst/>
                <a:latin typeface="Calibri" panose="020F0502020204030204" pitchFamily="34" charset="0"/>
                <a:ea typeface="Calibri" panose="020F0502020204030204" pitchFamily="34" charset="0"/>
                <a:cs typeface="Times New Roman" panose="02020603050405020304" pitchFamily="18" charset="0"/>
              </a:rPr>
              <a:t>requisito non richiesto per chi ha attivato la partita IVA dal 1/1/2019</a:t>
            </a:r>
            <a:r>
              <a:rPr lang="it-IT" sz="1500" dirty="0">
                <a:effectLst/>
                <a:latin typeface="Calibri" panose="020F0502020204030204" pitchFamily="34" charset="0"/>
                <a:ea typeface="Calibri" panose="020F0502020204030204" pitchFamily="34" charset="0"/>
                <a:cs typeface="Times New Roman" panose="02020603050405020304" pitchFamily="18" charset="0"/>
              </a:rPr>
              <a:t>). Come già nelle misure di sostegno introdotte dai precedenti decreti, per determinare correttamente il calo del fatturato occorre fare riferimento alla data di effettuazione delle operazioni (restano validi i chiarimenti forniti con le circolari </a:t>
            </a:r>
            <a:r>
              <a:rPr lang="it-IT" sz="1500" dirty="0" err="1">
                <a:effectLst/>
                <a:latin typeface="Calibri" panose="020F0502020204030204" pitchFamily="34" charset="0"/>
                <a:ea typeface="Calibri" panose="020F0502020204030204" pitchFamily="34" charset="0"/>
                <a:cs typeface="Times New Roman" panose="02020603050405020304" pitchFamily="18" charset="0"/>
              </a:rPr>
              <a:t>AdE</a:t>
            </a:r>
            <a:r>
              <a:rPr lang="it-IT" sz="1500" dirty="0">
                <a:effectLst/>
                <a:latin typeface="Calibri" panose="020F0502020204030204" pitchFamily="34" charset="0"/>
                <a:ea typeface="Calibri" panose="020F0502020204030204" pitchFamily="34" charset="0"/>
                <a:cs typeface="Times New Roman" panose="02020603050405020304" pitchFamily="18" charset="0"/>
              </a:rPr>
              <a:t> n. 15/E/2020 e 22/E/2020 e 25/E/2020.</a:t>
            </a:r>
          </a:p>
          <a:p>
            <a:pPr algn="just">
              <a:lnSpc>
                <a:spcPct val="100000"/>
              </a:lnSpc>
              <a:spcAft>
                <a:spcPts val="800"/>
              </a:spcAft>
            </a:pPr>
            <a:r>
              <a:rPr lang="it-IT" sz="1500" dirty="0">
                <a:effectLst/>
                <a:latin typeface="Calibri" panose="020F0502020204030204" pitchFamily="34" charset="0"/>
                <a:ea typeface="Calibri" panose="020F0502020204030204" pitchFamily="34" charset="0"/>
                <a:cs typeface="Times New Roman" panose="02020603050405020304" pitchFamily="18" charset="0"/>
              </a:rPr>
              <a:t>Al fine della determinazione dell’ammontare medio mensile del fatturato occorre tener conto:</a:t>
            </a:r>
          </a:p>
          <a:p>
            <a:pPr marL="342900" lvl="0" indent="-342900" algn="just">
              <a:lnSpc>
                <a:spcPct val="100000"/>
              </a:lnSpc>
              <a:spcBef>
                <a:spcPts val="0"/>
              </a:spcBef>
              <a:buFont typeface="Calibri" panose="020F0502020204030204" pitchFamily="34" charset="0"/>
              <a:buChar char="-"/>
            </a:pPr>
            <a:r>
              <a:rPr lang="it-IT" sz="1500" dirty="0">
                <a:effectLst/>
                <a:latin typeface="Calibri" panose="020F0502020204030204" pitchFamily="34" charset="0"/>
                <a:ea typeface="Calibri" panose="020F0502020204030204" pitchFamily="34" charset="0"/>
                <a:cs typeface="Times New Roman" panose="02020603050405020304" pitchFamily="18" charset="0"/>
              </a:rPr>
              <a:t>dell’ammontare di tutte le fatture attive/corrispettivi con data effettuazione operazione compresa tra il 1° gennaio e il 31 dicembre degli anni 2019 e del 2020.</a:t>
            </a:r>
          </a:p>
          <a:p>
            <a:pPr marL="342900" lvl="0" indent="-342900" algn="just">
              <a:lnSpc>
                <a:spcPct val="100000"/>
              </a:lnSpc>
              <a:spcBef>
                <a:spcPts val="0"/>
              </a:spcBef>
              <a:buFont typeface="Calibri" panose="020F0502020204030204" pitchFamily="34" charset="0"/>
              <a:buChar char="-"/>
            </a:pPr>
            <a:r>
              <a:rPr lang="it-IT" sz="1500" dirty="0">
                <a:effectLst/>
                <a:latin typeface="Calibri" panose="020F0502020204030204" pitchFamily="34" charset="0"/>
                <a:ea typeface="Calibri" panose="020F0502020204030204" pitchFamily="34" charset="0"/>
                <a:cs typeface="Times New Roman" panose="02020603050405020304" pitchFamily="18" charset="0"/>
              </a:rPr>
              <a:t>delle note di variazione di cui art 26 , aventi data compresa tra il 1° gennaio e il 31 dicembre degli anni 2019 e 2020</a:t>
            </a:r>
          </a:p>
          <a:p>
            <a:pPr marL="342900" lvl="0" indent="-342900" algn="just">
              <a:lnSpc>
                <a:spcPct val="100000"/>
              </a:lnSpc>
              <a:spcBef>
                <a:spcPts val="0"/>
              </a:spcBef>
              <a:spcAft>
                <a:spcPts val="800"/>
              </a:spcAft>
              <a:buFont typeface="Calibri" panose="020F0502020204030204" pitchFamily="34" charset="0"/>
              <a:buChar char="-"/>
            </a:pPr>
            <a:r>
              <a:rPr lang="it-IT" sz="1500" dirty="0">
                <a:effectLst/>
                <a:latin typeface="Calibri" panose="020F0502020204030204" pitchFamily="34" charset="0"/>
                <a:ea typeface="Calibri" panose="020F0502020204030204" pitchFamily="34" charset="0"/>
                <a:cs typeface="Times New Roman" panose="02020603050405020304" pitchFamily="18" charset="0"/>
              </a:rPr>
              <a:t>concorrono a formare l’ammontare del fatturato anche le cessioni di beni ammortizzabili.</a:t>
            </a:r>
          </a:p>
          <a:p>
            <a:endParaRPr lang="it-IT" dirty="0"/>
          </a:p>
        </p:txBody>
      </p:sp>
      <p:pic>
        <p:nvPicPr>
          <p:cNvPr id="7" name="Immagine 2">
            <a:extLst>
              <a:ext uri="{FF2B5EF4-FFF2-40B4-BE49-F238E27FC236}">
                <a16:creationId xmlns:a16="http://schemas.microsoft.com/office/drawing/2014/main" id="{3CEE9CD8-7D02-491E-BA86-EF4F8E8944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ttore diritto 5">
            <a:extLst>
              <a:ext uri="{FF2B5EF4-FFF2-40B4-BE49-F238E27FC236}">
                <a16:creationId xmlns:a16="http://schemas.microsoft.com/office/drawing/2014/main" id="{E6D7FE83-2317-44FC-A562-3653D3AF3BF5}"/>
              </a:ext>
            </a:extLst>
          </p:cNvPr>
          <p:cNvCxnSpPr/>
          <p:nvPr/>
        </p:nvCxnSpPr>
        <p:spPr>
          <a:xfrm>
            <a:off x="1215342" y="671329"/>
            <a:ext cx="988478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4630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731970"/>
            <a:ext cx="10058400" cy="1450757"/>
          </a:xfrm>
        </p:spPr>
        <p:txBody>
          <a:bodyPr>
            <a:normAutofit/>
          </a:bodyPr>
          <a:lstStyle/>
          <a:p>
            <a:r>
              <a:rPr lang="it-IT" sz="2800" b="1" dirty="0"/>
              <a:t>Contributo a fondo perduto in favore degli operatori economici (art. 1)</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44905" y="827161"/>
            <a:ext cx="10058400" cy="4023360"/>
          </a:xfrm>
        </p:spPr>
        <p:txBody>
          <a:bodyPr>
            <a:noAutofit/>
          </a:bodyPr>
          <a:lstStyle/>
          <a:p>
            <a:pPr marL="0" indent="0" algn="just">
              <a:lnSpc>
                <a:spcPct val="100000"/>
              </a:lnSpc>
              <a:spcBef>
                <a:spcPts val="0"/>
              </a:spcBef>
              <a:spcAft>
                <a:spcPts val="0"/>
              </a:spcAft>
            </a:pPr>
            <a:r>
              <a:rPr lang="it-IT" sz="1600" b="1" u="sng" dirty="0">
                <a:effectLst/>
                <a:latin typeface="Calibri" panose="020F0502020204030204" pitchFamily="34" charset="0"/>
                <a:ea typeface="Calibri" panose="020F0502020204030204" pitchFamily="34" charset="0"/>
                <a:cs typeface="Times New Roman" panose="02020603050405020304" pitchFamily="18" charset="0"/>
              </a:rPr>
              <a:t>Determinazione del contributo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Applicazione di una percentuale all’entità della riduzione del fatturato, nelle seguenti misure: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180975" indent="-180975">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60% per i soggetti con ricavi o compensi non superiori a 100.000 euro nel periodo d’imposta 2019; </a:t>
            </a:r>
          </a:p>
          <a:p>
            <a:pPr marL="180975" indent="-180975">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50% per i soggetti con ricavi/compensi tra 100.000 ed €. 400.000. </a:t>
            </a:r>
          </a:p>
          <a:p>
            <a:pPr marL="180975" indent="-180975">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40% per i soggetti con ricavi/compensi superiori ad €. 400.000 ed inferiore a €. 1 mil. </a:t>
            </a:r>
          </a:p>
          <a:p>
            <a:pPr marL="180975" indent="-180975">
              <a:lnSpc>
                <a:spcPct val="100000"/>
              </a:lnSpc>
              <a:spcBef>
                <a:spcPts val="0"/>
              </a:spcBef>
              <a:spcAft>
                <a:spcPts val="0"/>
              </a:spcAft>
              <a:buFont typeface="Arial" panose="020B0604020202020204" pitchFamily="34" charset="0"/>
              <a:buChar char="•"/>
            </a:pPr>
            <a:r>
              <a:rPr lang="it-IT" sz="1600" dirty="0">
                <a:latin typeface="Calibri" panose="020F0502020204030204" pitchFamily="34" charset="0"/>
                <a:ea typeface="Calibri" panose="020F0502020204030204" pitchFamily="34" charset="0"/>
                <a:cs typeface="Times New Roman" panose="02020603050405020304" pitchFamily="18" charset="0"/>
              </a:rPr>
              <a:t>3</a:t>
            </a:r>
            <a:r>
              <a:rPr lang="it-IT" sz="1600" dirty="0">
                <a:effectLst/>
                <a:latin typeface="Calibri" panose="020F0502020204030204" pitchFamily="34" charset="0"/>
                <a:ea typeface="Calibri" panose="020F0502020204030204" pitchFamily="34" charset="0"/>
                <a:cs typeface="Times New Roman" panose="02020603050405020304" pitchFamily="18" charset="0"/>
              </a:rPr>
              <a:t>0% per i soggetti con ricavi/compensi superiori ad €. 1 mil. e inferiori €. 5 mil. </a:t>
            </a:r>
          </a:p>
          <a:p>
            <a:pPr marL="180975" indent="-180975">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20% per i soggetti con ricavi/compensi superiori ad €. 5 mil. e inferiori €. 10 mil. </a:t>
            </a:r>
          </a:p>
          <a:p>
            <a:pPr>
              <a:lnSpc>
                <a:spcPct val="100000"/>
              </a:lnSpc>
              <a:spcBef>
                <a:spcPts val="0"/>
              </a:spcBef>
              <a:spcAft>
                <a:spcPts val="0"/>
              </a:spcAft>
            </a:pP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pPr>
            <a:r>
              <a:rPr lang="it-IT" sz="1600" b="1" u="sng" dirty="0">
                <a:effectLst/>
                <a:latin typeface="Calibri" panose="020F0502020204030204" pitchFamily="34" charset="0"/>
                <a:ea typeface="Calibri" panose="020F0502020204030204" pitchFamily="34" charset="0"/>
                <a:cs typeface="Times New Roman" panose="02020603050405020304" pitchFamily="18" charset="0"/>
              </a:rPr>
              <a:t>Limiti</a:t>
            </a:r>
            <a:r>
              <a:rPr lang="it-IT" sz="1600" dirty="0">
                <a:effectLst/>
                <a:latin typeface="Calibri" panose="020F0502020204030204" pitchFamily="34" charset="0"/>
                <a:ea typeface="Calibri" panose="020F0502020204030204" pitchFamily="34" charset="0"/>
                <a:cs typeface="Times New Roman" panose="02020603050405020304" pitchFamily="18" charset="0"/>
              </a:rPr>
              <a:t>: il contributo non può essere superiore a 150.000 euro ed è riconosciuto, comunque, per un importo non inferiore a 1.000 euro per le persone fisiche e a 2.000 euro per i soggetti diversi dalle persone fisiche. </a:t>
            </a:r>
          </a:p>
          <a:p>
            <a:pPr>
              <a:lnSpc>
                <a:spcPct val="100000"/>
              </a:lnSpc>
              <a:spcAft>
                <a:spcPts val="800"/>
              </a:spcAft>
            </a:pPr>
            <a:r>
              <a:rPr lang="it-IT" sz="1600" b="1" u="sng" dirty="0">
                <a:effectLst/>
                <a:latin typeface="Calibri" panose="020F0502020204030204" pitchFamily="34" charset="0"/>
                <a:ea typeface="Calibri" panose="020F0502020204030204" pitchFamily="34" charset="0"/>
                <a:cs typeface="Times New Roman" panose="02020603050405020304" pitchFamily="18" charset="0"/>
              </a:rPr>
              <a:t>Modalità</a:t>
            </a:r>
            <a:r>
              <a:rPr lang="it-IT" sz="1600" dirty="0">
                <a:effectLst/>
                <a:latin typeface="Calibri" panose="020F0502020204030204" pitchFamily="34" charset="0"/>
                <a:ea typeface="Calibri" panose="020F0502020204030204" pitchFamily="34" charset="0"/>
                <a:cs typeface="Times New Roman" panose="02020603050405020304" pitchFamily="18" charset="0"/>
              </a:rPr>
              <a:t>: i contribuenti dovranno presentare </a:t>
            </a:r>
            <a:r>
              <a:rPr lang="it-IT" sz="1600" dirty="0" err="1">
                <a:effectLst/>
                <a:latin typeface="Calibri" panose="020F0502020204030204" pitchFamily="34" charset="0"/>
                <a:ea typeface="Calibri" panose="020F0502020204030204" pitchFamily="34" charset="0"/>
                <a:cs typeface="Times New Roman" panose="02020603050405020304" pitchFamily="18" charset="0"/>
              </a:rPr>
              <a:t>all’AdE</a:t>
            </a:r>
            <a:r>
              <a:rPr lang="it-IT" sz="1600" dirty="0">
                <a:effectLst/>
                <a:latin typeface="Calibri" panose="020F0502020204030204" pitchFamily="34" charset="0"/>
                <a:ea typeface="Calibri" panose="020F0502020204030204" pitchFamily="34" charset="0"/>
                <a:cs typeface="Times New Roman" panose="02020603050405020304" pitchFamily="18" charset="0"/>
              </a:rPr>
              <a:t> apposita istanza in via telematica (anche tramite un intermediario abilitato) dichiarando la sussistenza dei requisiti; modalità, contenuto e termini di presentazione dell’istanza sono stati definiti dal provvedimento del Direttore </a:t>
            </a:r>
            <a:r>
              <a:rPr lang="it-IT" sz="1600" dirty="0" err="1">
                <a:effectLst/>
                <a:latin typeface="Calibri" panose="020F0502020204030204" pitchFamily="34" charset="0"/>
                <a:ea typeface="Calibri" panose="020F0502020204030204" pitchFamily="34" charset="0"/>
                <a:cs typeface="Times New Roman" panose="02020603050405020304" pitchFamily="18" charset="0"/>
              </a:rPr>
              <a:t>dell’AdE</a:t>
            </a:r>
            <a:r>
              <a:rPr lang="it-IT" sz="1600" dirty="0">
                <a:effectLst/>
                <a:latin typeface="Calibri" panose="020F0502020204030204" pitchFamily="34" charset="0"/>
                <a:ea typeface="Calibri" panose="020F0502020204030204" pitchFamily="34" charset="0"/>
                <a:cs typeface="Times New Roman" panose="02020603050405020304" pitchFamily="18" charset="0"/>
              </a:rPr>
              <a:t> del 23 marzo 2021. L’istanza può essere presentata a partire dal 30/3/2021 e non oltre il 28 maggio 2021</a:t>
            </a:r>
            <a:endParaRPr lang="it-IT" dirty="0"/>
          </a:p>
        </p:txBody>
      </p:sp>
      <p:pic>
        <p:nvPicPr>
          <p:cNvPr id="7" name="Immagine 2">
            <a:extLst>
              <a:ext uri="{FF2B5EF4-FFF2-40B4-BE49-F238E27FC236}">
                <a16:creationId xmlns:a16="http://schemas.microsoft.com/office/drawing/2014/main" id="{DC6B9F52-60A7-4CE7-8D8C-5AF044ACF6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Connettore diritto 4">
            <a:extLst>
              <a:ext uri="{FF2B5EF4-FFF2-40B4-BE49-F238E27FC236}">
                <a16:creationId xmlns:a16="http://schemas.microsoft.com/office/drawing/2014/main" id="{20799FEC-95D6-4347-8C5D-77236F5E7D08}"/>
              </a:ext>
            </a:extLst>
          </p:cNvPr>
          <p:cNvCxnSpPr/>
          <p:nvPr/>
        </p:nvCxnSpPr>
        <p:spPr>
          <a:xfrm>
            <a:off x="1215342" y="671331"/>
            <a:ext cx="988478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6684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731973"/>
            <a:ext cx="10058400" cy="1450757"/>
          </a:xfrm>
        </p:spPr>
        <p:txBody>
          <a:bodyPr>
            <a:normAutofit/>
          </a:bodyPr>
          <a:lstStyle/>
          <a:p>
            <a:r>
              <a:rPr lang="it-IT" sz="2800" b="1" dirty="0"/>
              <a:t>Contributo a fondo perduto in favore degli operatori economici (art. 1)</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097280" y="827158"/>
            <a:ext cx="10058400" cy="4023360"/>
          </a:xfrm>
        </p:spPr>
        <p:txBody>
          <a:bodyPr>
            <a:noAutofit/>
          </a:bodyPr>
          <a:lstStyle/>
          <a:p>
            <a:pPr algn="just">
              <a:lnSpc>
                <a:spcPct val="100000"/>
              </a:lnSpc>
              <a:spcAft>
                <a:spcPts val="800"/>
              </a:spcAft>
            </a:pPr>
            <a:r>
              <a:rPr lang="it-IT" sz="1600" b="1" u="sng" dirty="0">
                <a:effectLst/>
                <a:latin typeface="Calibri" panose="020F0502020204030204" pitchFamily="34" charset="0"/>
                <a:ea typeface="Calibri" panose="020F0502020204030204" pitchFamily="34" charset="0"/>
                <a:cs typeface="Times New Roman" panose="02020603050405020304" pitchFamily="18" charset="0"/>
              </a:rPr>
              <a:t>Erogazione</a:t>
            </a:r>
            <a:r>
              <a:rPr lang="it-IT" sz="1600" dirty="0">
                <a:effectLst/>
                <a:latin typeface="Calibri" panose="020F0502020204030204" pitchFamily="34" charset="0"/>
                <a:ea typeface="Calibri" panose="020F0502020204030204" pitchFamily="34" charset="0"/>
                <a:cs typeface="Times New Roman" panose="02020603050405020304" pitchFamily="18" charset="0"/>
              </a:rPr>
              <a:t>: il contributo potrà, a scelta del contribuente (*), essere riconosciuto sotto forma: </a:t>
            </a:r>
          </a:p>
          <a:p>
            <a:pPr algn="just">
              <a:lnSpc>
                <a:spcPct val="100000"/>
              </a:lnSpc>
              <a:spcBef>
                <a:spcPts val="0"/>
              </a:spcBef>
              <a:spcAft>
                <a:spcPts val="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di contributo diretto (come le precedenti forme di sostegno) </a:t>
            </a:r>
          </a:p>
          <a:p>
            <a:pPr algn="just">
              <a:lnSpc>
                <a:spcPct val="100000"/>
              </a:lnSpc>
              <a:spcBef>
                <a:spcPts val="0"/>
              </a:spcBef>
              <a:spcAft>
                <a:spcPts val="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di credito di imposta da utilizzare in compensazione nel </a:t>
            </a:r>
            <a:r>
              <a:rPr lang="it-IT" sz="1600" dirty="0" err="1">
                <a:effectLst/>
                <a:latin typeface="Calibri" panose="020F0502020204030204" pitchFamily="34" charset="0"/>
                <a:ea typeface="Calibri" panose="020F0502020204030204" pitchFamily="34" charset="0"/>
                <a:cs typeface="Times New Roman" panose="02020603050405020304" pitchFamily="18" charset="0"/>
              </a:rPr>
              <a:t>mod</a:t>
            </a:r>
            <a:r>
              <a:rPr lang="it-IT" sz="1600" dirty="0">
                <a:effectLst/>
                <a:latin typeface="Calibri" panose="020F0502020204030204" pitchFamily="34" charset="0"/>
                <a:ea typeface="Calibri" panose="020F0502020204030204" pitchFamily="34" charset="0"/>
                <a:cs typeface="Times New Roman" panose="02020603050405020304" pitchFamily="18" charset="0"/>
              </a:rPr>
              <a:t>. F24 </a:t>
            </a:r>
          </a:p>
          <a:p>
            <a:pPr algn="just">
              <a:lnSpc>
                <a:spcPct val="100000"/>
              </a:lnSpc>
              <a:spcBef>
                <a:spcPts val="0"/>
              </a:spcBef>
              <a:spcAft>
                <a:spcPts val="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 Il contributo </a:t>
            </a:r>
            <a:r>
              <a:rPr lang="it-IT" sz="1600" u="sng" dirty="0">
                <a:effectLst/>
                <a:latin typeface="Calibri" panose="020F0502020204030204" pitchFamily="34" charset="0"/>
                <a:ea typeface="Calibri" panose="020F0502020204030204" pitchFamily="34" charset="0"/>
                <a:cs typeface="Times New Roman" panose="02020603050405020304" pitchFamily="18" charset="0"/>
              </a:rPr>
              <a:t>non concorre alla formazione del reddito</a:t>
            </a:r>
            <a:r>
              <a:rPr lang="it-IT" sz="1600" dirty="0">
                <a:effectLst/>
                <a:latin typeface="Calibri" panose="020F0502020204030204" pitchFamily="34" charset="0"/>
                <a:ea typeface="Calibri" panose="020F0502020204030204" pitchFamily="34" charset="0"/>
                <a:cs typeface="Times New Roman" panose="02020603050405020304" pitchFamily="18" charset="0"/>
              </a:rPr>
              <a:t> imponibile ai fini delle imposte sui redditi/IRAP (*) </a:t>
            </a:r>
          </a:p>
          <a:p>
            <a:pPr algn="just">
              <a:lnSpc>
                <a:spcPct val="100000"/>
              </a:lnSpc>
              <a:spcAft>
                <a:spcPts val="80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La </a:t>
            </a:r>
            <a:r>
              <a:rPr lang="it-IT" sz="1600" u="sng" dirty="0">
                <a:effectLst/>
                <a:latin typeface="Calibri" panose="020F0502020204030204" pitchFamily="34" charset="0"/>
                <a:ea typeface="Calibri" panose="020F0502020204030204" pitchFamily="34" charset="0"/>
                <a:cs typeface="Times New Roman" panose="02020603050405020304" pitchFamily="18" charset="0"/>
              </a:rPr>
              <a:t>scelta della modalità di erogazione è irrevocabile</a:t>
            </a:r>
            <a:r>
              <a:rPr lang="it-IT" sz="1600" dirty="0">
                <a:effectLst/>
                <a:latin typeface="Calibri" panose="020F0502020204030204" pitchFamily="34" charset="0"/>
                <a:ea typeface="Calibri" panose="020F0502020204030204" pitchFamily="34" charset="0"/>
                <a:cs typeface="Times New Roman" panose="02020603050405020304" pitchFamily="18" charset="0"/>
              </a:rPr>
              <a:t>, deve riguardare l’intero importo del contributo spettante e deve essere espressa dal beneficiario nell’istanza per la richiesta del contributo</a:t>
            </a:r>
          </a:p>
          <a:p>
            <a:endParaRPr lang="it-IT" dirty="0"/>
          </a:p>
        </p:txBody>
      </p:sp>
      <p:pic>
        <p:nvPicPr>
          <p:cNvPr id="7" name="Immagine 2">
            <a:extLst>
              <a:ext uri="{FF2B5EF4-FFF2-40B4-BE49-F238E27FC236}">
                <a16:creationId xmlns:a16="http://schemas.microsoft.com/office/drawing/2014/main" id="{E66EB224-9A78-4610-A146-03FA1C44F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Connettore diritto 4">
            <a:extLst>
              <a:ext uri="{FF2B5EF4-FFF2-40B4-BE49-F238E27FC236}">
                <a16:creationId xmlns:a16="http://schemas.microsoft.com/office/drawing/2014/main" id="{389F1EB6-B9AD-40F5-AD29-9CABC3294402}"/>
              </a:ext>
            </a:extLst>
          </p:cNvPr>
          <p:cNvCxnSpPr/>
          <p:nvPr/>
        </p:nvCxnSpPr>
        <p:spPr>
          <a:xfrm>
            <a:off x="1215342" y="671328"/>
            <a:ext cx="988478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3904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720392"/>
            <a:ext cx="10058400" cy="1450757"/>
          </a:xfrm>
        </p:spPr>
        <p:txBody>
          <a:bodyPr>
            <a:normAutofit/>
          </a:bodyPr>
          <a:lstStyle/>
          <a:p>
            <a:r>
              <a:rPr lang="it-IT" sz="2800" b="1" dirty="0"/>
              <a:t>Proroga termini per registri IVA e dichiarazioni</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73480" y="838739"/>
            <a:ext cx="10058400" cy="1097491"/>
          </a:xfrm>
        </p:spPr>
        <p:txBody>
          <a:bodyPr>
            <a:noAutofit/>
          </a:bodyPr>
          <a:lstStyle/>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Viene differito al 1° luglio 2021 il termine a partire dal quale saranno messi a disposizione dei contribuenti i registri IVA precompilati e le liquidazioni periodiche IVA precompilate</a:t>
            </a:r>
          </a:p>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Le bozze della dichiarazione annuale IVA saranno messe a disposizione dei contribuenti a partire dalle operazioni IVA effettuate dal 1° gennaio 2022</a:t>
            </a:r>
          </a:p>
          <a:p>
            <a:endParaRPr lang="it-IT" dirty="0"/>
          </a:p>
        </p:txBody>
      </p:sp>
      <p:pic>
        <p:nvPicPr>
          <p:cNvPr id="10" name="Immagine 2">
            <a:extLst>
              <a:ext uri="{FF2B5EF4-FFF2-40B4-BE49-F238E27FC236}">
                <a16:creationId xmlns:a16="http://schemas.microsoft.com/office/drawing/2014/main" id="{B7D276FA-7224-47DF-A485-8F5D861928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Connettore diritto 4">
            <a:extLst>
              <a:ext uri="{FF2B5EF4-FFF2-40B4-BE49-F238E27FC236}">
                <a16:creationId xmlns:a16="http://schemas.microsoft.com/office/drawing/2014/main" id="{8CFC7C0C-C593-4608-A54B-20AB57EE684A}"/>
              </a:ext>
            </a:extLst>
          </p:cNvPr>
          <p:cNvCxnSpPr/>
          <p:nvPr/>
        </p:nvCxnSpPr>
        <p:spPr>
          <a:xfrm>
            <a:off x="1157469" y="671332"/>
            <a:ext cx="988478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0196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419451"/>
            <a:ext cx="10058400" cy="1450757"/>
          </a:xfrm>
        </p:spPr>
        <p:txBody>
          <a:bodyPr>
            <a:normAutofit/>
          </a:bodyPr>
          <a:lstStyle/>
          <a:p>
            <a:r>
              <a:rPr lang="it-IT" sz="2800" b="1" dirty="0"/>
              <a:t>Proroga del periodo di sospensione delle attività dell’agente della riscossione e annullamento dei carichi (art. 4)</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92530" y="1139680"/>
            <a:ext cx="10058400" cy="1097491"/>
          </a:xfrm>
        </p:spPr>
        <p:txBody>
          <a:bodyPr>
            <a:noAutofit/>
          </a:bodyPr>
          <a:lstStyle/>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Viene esteso al 30/04/2021 il periodo di sospensione del versamento di tutte le entrate tributarie e non tributarie derivanti da cartelle di pagamento, avvisi di addebito e avvisi di accertamento affidati all’Agente delle Riscossione. I suddetti versamenti dovranno essere effettuati in un’unica soluzione entro il mese successivo al termine del periodo di sospensione (31/05/2021) </a:t>
            </a:r>
          </a:p>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Sono automaticamente annullati i debiti di importo residuo fino a 5.000 euro risultanti da singoli carichi affidati agli Agenti della Riscossione dal 2000 al 2010 delle persone fisiche che hanno conseguito nel 2019 un reddito imponibile fino a euro 30.000 (le modalità saranno stabilite da apposito decreto da emanarsi entro 30 giorni dall’entrata in vigore del presente)</a:t>
            </a:r>
          </a:p>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«Rottamazione-ter» e «saldo e stralcio»</a:t>
            </a:r>
          </a:p>
          <a:p>
            <a:pPr marL="266700" indent="-266700" algn="just">
              <a:lnSpc>
                <a:spcPct val="100000"/>
              </a:lnSpc>
              <a:spcBef>
                <a:spcPts val="0"/>
              </a:spcBef>
              <a:spcAft>
                <a:spcPts val="0"/>
              </a:spcAft>
              <a:buFont typeface="Arial" panose="020B0604020202020204" pitchFamily="34" charset="0"/>
              <a:buChar char="•"/>
            </a:pPr>
            <a:r>
              <a:rPr lang="it-IT" sz="1600" b="1" dirty="0">
                <a:effectLst/>
                <a:latin typeface="Calibri" panose="020F0502020204030204" pitchFamily="34" charset="0"/>
                <a:ea typeface="Calibri" panose="020F0502020204030204" pitchFamily="34" charset="0"/>
                <a:cs typeface="Times New Roman" panose="02020603050405020304" pitchFamily="18" charset="0"/>
              </a:rPr>
              <a:t>Le rate della rottamazione ter e del saldo e stralcio in scadenza nel 2020 possono essere versate entro il 31.07.2021</a:t>
            </a:r>
          </a:p>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Le rate in scadenza il 28.02, il 31.03, il 31.05 e il 31.07.2021 possono essere versate entro il 30.11.2021</a:t>
            </a:r>
          </a:p>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Sono riconosciuti i c.d. “5 giorni di tolleranza”</a:t>
            </a:r>
          </a:p>
          <a:p>
            <a:pPr marL="266700" indent="-266700" algn="just">
              <a:lnSpc>
                <a:spcPct val="100000"/>
              </a:lnSpc>
              <a:spcBef>
                <a:spcPts val="0"/>
              </a:spcBef>
              <a:spcAft>
                <a:spcPts val="0"/>
              </a:spcAft>
              <a:buFont typeface="Arial" panose="020B0604020202020204" pitchFamily="34" charset="0"/>
              <a:buChar char="•"/>
            </a:pP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5" name="Titolo 1">
            <a:extLst>
              <a:ext uri="{FF2B5EF4-FFF2-40B4-BE49-F238E27FC236}">
                <a16:creationId xmlns:a16="http://schemas.microsoft.com/office/drawing/2014/main" id="{5D97DD39-CA61-4389-A04E-E1ECE41F3B9B}"/>
              </a:ext>
            </a:extLst>
          </p:cNvPr>
          <p:cNvSpPr txBox="1">
            <a:spLocks/>
          </p:cNvSpPr>
          <p:nvPr/>
        </p:nvSpPr>
        <p:spPr>
          <a:xfrm>
            <a:off x="1097280" y="1780824"/>
            <a:ext cx="10058400" cy="1450757"/>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it-IT" sz="2800" b="1" dirty="0"/>
          </a:p>
        </p:txBody>
      </p:sp>
      <p:sp>
        <p:nvSpPr>
          <p:cNvPr id="6" name="Segnaposto contenuto 2">
            <a:extLst>
              <a:ext uri="{FF2B5EF4-FFF2-40B4-BE49-F238E27FC236}">
                <a16:creationId xmlns:a16="http://schemas.microsoft.com/office/drawing/2014/main" id="{3410F78B-0F2F-4A38-B1C3-62083B9E231F}"/>
              </a:ext>
            </a:extLst>
          </p:cNvPr>
          <p:cNvSpPr txBox="1">
            <a:spLocks/>
          </p:cNvSpPr>
          <p:nvPr/>
        </p:nvSpPr>
        <p:spPr>
          <a:xfrm>
            <a:off x="1097280" y="3339955"/>
            <a:ext cx="10058400" cy="1097491"/>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it-IT" dirty="0"/>
          </a:p>
        </p:txBody>
      </p:sp>
      <p:pic>
        <p:nvPicPr>
          <p:cNvPr id="11" name="Immagine 2">
            <a:extLst>
              <a:ext uri="{FF2B5EF4-FFF2-40B4-BE49-F238E27FC236}">
                <a16:creationId xmlns:a16="http://schemas.microsoft.com/office/drawing/2014/main" id="{7F49A9FD-0285-449B-BB1A-CF79570185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ttore diritto 6">
            <a:extLst>
              <a:ext uri="{FF2B5EF4-FFF2-40B4-BE49-F238E27FC236}">
                <a16:creationId xmlns:a16="http://schemas.microsoft.com/office/drawing/2014/main" id="{39FAC917-ADCA-4978-9989-F09A0E633A71}"/>
              </a:ext>
            </a:extLst>
          </p:cNvPr>
          <p:cNvCxnSpPr/>
          <p:nvPr/>
        </p:nvCxnSpPr>
        <p:spPr>
          <a:xfrm>
            <a:off x="1215342" y="983850"/>
            <a:ext cx="988478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6376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5C971-9A26-4F6B-AF78-0355FC42C061}"/>
              </a:ext>
            </a:extLst>
          </p:cNvPr>
          <p:cNvSpPr>
            <a:spLocks noGrp="1"/>
          </p:cNvSpPr>
          <p:nvPr>
            <p:ph type="title"/>
          </p:nvPr>
        </p:nvSpPr>
        <p:spPr>
          <a:xfrm>
            <a:off x="1097280" y="-731970"/>
            <a:ext cx="10058400" cy="1450757"/>
          </a:xfrm>
        </p:spPr>
        <p:txBody>
          <a:bodyPr>
            <a:normAutofit/>
          </a:bodyPr>
          <a:lstStyle/>
          <a:p>
            <a:r>
              <a:rPr lang="it-IT" sz="2800" b="1" dirty="0"/>
              <a:t>Definizione avvisi bonari non spediti (art. 5)</a:t>
            </a:r>
          </a:p>
        </p:txBody>
      </p:sp>
      <p:sp>
        <p:nvSpPr>
          <p:cNvPr id="3" name="Segnaposto contenuto 2">
            <a:extLst>
              <a:ext uri="{FF2B5EF4-FFF2-40B4-BE49-F238E27FC236}">
                <a16:creationId xmlns:a16="http://schemas.microsoft.com/office/drawing/2014/main" id="{1AE879CF-5F4E-4989-9B9B-E010E6C97C95}"/>
              </a:ext>
            </a:extLst>
          </p:cNvPr>
          <p:cNvSpPr>
            <a:spLocks noGrp="1"/>
          </p:cNvSpPr>
          <p:nvPr>
            <p:ph idx="1"/>
          </p:nvPr>
        </p:nvSpPr>
        <p:spPr>
          <a:xfrm>
            <a:off x="1192530" y="827161"/>
            <a:ext cx="10058400" cy="1097491"/>
          </a:xfrm>
        </p:spPr>
        <p:txBody>
          <a:bodyPr>
            <a:noAutofit/>
          </a:bodyPr>
          <a:lstStyle/>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Potranno essere emanati appositi provvedimenti per la definizione delle somme dovute a seguito di avvisi bonari da liquidazioni automatiche non spediti nel rispetto del periodo di sospensione, ma elaborati entro il 31.12.2020 (relativi alle dichiarazioni riferite al 2017) e entro il 2021 (relativi alle dichiarazioni riferite al 2018). La definizione non si estenderà invece ai controlli formali ex articolo 36- ter D.P.R. 600/1973</a:t>
            </a:r>
          </a:p>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Potranno accedere alla riduzione coloro che hanno registrato una riduzione del volume d’affari superiore al 30% (o dell’ammontare dei ricavi/compensi, se non è prevista la presentazione della dichiarazione Iva). • Sarà l’Agenzia delle entrate ad inviare la proposta di definizione, se sussistono i requisiti previsti</a:t>
            </a:r>
          </a:p>
          <a:p>
            <a:pPr marL="266700" indent="-266700" algn="just">
              <a:lnSpc>
                <a:spcPct val="100000"/>
              </a:lnSpc>
              <a:spcBef>
                <a:spcPts val="0"/>
              </a:spcBef>
              <a:spcAft>
                <a:spcPts val="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Times New Roman" panose="02020603050405020304" pitchFamily="18" charset="0"/>
              </a:rPr>
              <a:t>In caso di mancato pagamento alle prescritte scadenze la definizione non produce effetti.</a:t>
            </a:r>
          </a:p>
          <a:p>
            <a:endParaRPr lang="it-IT" dirty="0"/>
          </a:p>
        </p:txBody>
      </p:sp>
      <p:sp>
        <p:nvSpPr>
          <p:cNvPr id="5" name="Titolo 1">
            <a:extLst>
              <a:ext uri="{FF2B5EF4-FFF2-40B4-BE49-F238E27FC236}">
                <a16:creationId xmlns:a16="http://schemas.microsoft.com/office/drawing/2014/main" id="{5D97DD39-CA61-4389-A04E-E1ECE41F3B9B}"/>
              </a:ext>
            </a:extLst>
          </p:cNvPr>
          <p:cNvSpPr txBox="1">
            <a:spLocks/>
          </p:cNvSpPr>
          <p:nvPr/>
        </p:nvSpPr>
        <p:spPr>
          <a:xfrm>
            <a:off x="1097280" y="1468305"/>
            <a:ext cx="10058400" cy="1450757"/>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it-IT" sz="2800" b="1" dirty="0"/>
          </a:p>
        </p:txBody>
      </p:sp>
      <p:sp>
        <p:nvSpPr>
          <p:cNvPr id="6" name="Segnaposto contenuto 2">
            <a:extLst>
              <a:ext uri="{FF2B5EF4-FFF2-40B4-BE49-F238E27FC236}">
                <a16:creationId xmlns:a16="http://schemas.microsoft.com/office/drawing/2014/main" id="{3410F78B-0F2F-4A38-B1C3-62083B9E231F}"/>
              </a:ext>
            </a:extLst>
          </p:cNvPr>
          <p:cNvSpPr txBox="1">
            <a:spLocks/>
          </p:cNvSpPr>
          <p:nvPr/>
        </p:nvSpPr>
        <p:spPr>
          <a:xfrm>
            <a:off x="1097280" y="3027436"/>
            <a:ext cx="10058400" cy="1097491"/>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it-IT" dirty="0"/>
          </a:p>
        </p:txBody>
      </p:sp>
      <p:sp>
        <p:nvSpPr>
          <p:cNvPr id="7" name="Titolo 1">
            <a:extLst>
              <a:ext uri="{FF2B5EF4-FFF2-40B4-BE49-F238E27FC236}">
                <a16:creationId xmlns:a16="http://schemas.microsoft.com/office/drawing/2014/main" id="{05E1E0C8-791D-495D-8BAB-E698EAD5FBCB}"/>
              </a:ext>
            </a:extLst>
          </p:cNvPr>
          <p:cNvSpPr txBox="1">
            <a:spLocks/>
          </p:cNvSpPr>
          <p:nvPr/>
        </p:nvSpPr>
        <p:spPr>
          <a:xfrm>
            <a:off x="1097280" y="2487480"/>
            <a:ext cx="10058400" cy="1450757"/>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it-IT" sz="2800" b="1" dirty="0"/>
              <a:t>Proroga dei termini per la conservazione delle fatture elettroniche (art. 5)</a:t>
            </a:r>
          </a:p>
        </p:txBody>
      </p:sp>
      <p:sp>
        <p:nvSpPr>
          <p:cNvPr id="8" name="Segnaposto contenuto 2">
            <a:extLst>
              <a:ext uri="{FF2B5EF4-FFF2-40B4-BE49-F238E27FC236}">
                <a16:creationId xmlns:a16="http://schemas.microsoft.com/office/drawing/2014/main" id="{1EDF7D99-8281-45FE-A3FF-DAA9875BF899}"/>
              </a:ext>
            </a:extLst>
          </p:cNvPr>
          <p:cNvSpPr txBox="1">
            <a:spLocks/>
          </p:cNvSpPr>
          <p:nvPr/>
        </p:nvSpPr>
        <p:spPr>
          <a:xfrm>
            <a:off x="1192530" y="4069761"/>
            <a:ext cx="10058400" cy="1097491"/>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00000"/>
              </a:lnSpc>
              <a:spcBef>
                <a:spcPts val="0"/>
              </a:spcBef>
              <a:spcAft>
                <a:spcPts val="0"/>
              </a:spcAft>
              <a:buNone/>
            </a:pPr>
            <a:r>
              <a:rPr lang="it-IT" sz="1600" dirty="0">
                <a:latin typeface="Calibri" panose="020F0502020204030204" pitchFamily="34" charset="0"/>
                <a:ea typeface="Calibri" panose="020F0502020204030204" pitchFamily="34" charset="0"/>
                <a:cs typeface="Times New Roman" panose="02020603050405020304" pitchFamily="18" charset="0"/>
              </a:rPr>
              <a:t>Le fatture elettroniche 2019 potranno essere portate in conservazione entro il 10.06.2021.</a:t>
            </a:r>
          </a:p>
          <a:p>
            <a:endParaRPr lang="it-IT" dirty="0"/>
          </a:p>
        </p:txBody>
      </p:sp>
      <p:pic>
        <p:nvPicPr>
          <p:cNvPr id="12" name="Immagine 2">
            <a:extLst>
              <a:ext uri="{FF2B5EF4-FFF2-40B4-BE49-F238E27FC236}">
                <a16:creationId xmlns:a16="http://schemas.microsoft.com/office/drawing/2014/main" id="{7B10569A-266B-4E04-8EEB-AB03F438F0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27" y="5835321"/>
            <a:ext cx="1568665" cy="808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Connettore diritto 10">
            <a:extLst>
              <a:ext uri="{FF2B5EF4-FFF2-40B4-BE49-F238E27FC236}">
                <a16:creationId xmlns:a16="http://schemas.microsoft.com/office/drawing/2014/main" id="{E6DBCB9D-4751-4B52-9191-6B14733C5D34}"/>
              </a:ext>
            </a:extLst>
          </p:cNvPr>
          <p:cNvCxnSpPr/>
          <p:nvPr/>
        </p:nvCxnSpPr>
        <p:spPr>
          <a:xfrm>
            <a:off x="1215342" y="671331"/>
            <a:ext cx="98847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ttore diritto 12">
            <a:extLst>
              <a:ext uri="{FF2B5EF4-FFF2-40B4-BE49-F238E27FC236}">
                <a16:creationId xmlns:a16="http://schemas.microsoft.com/office/drawing/2014/main" id="{34B861B7-04D3-4298-8759-401FB75FEB47}"/>
              </a:ext>
            </a:extLst>
          </p:cNvPr>
          <p:cNvCxnSpPr/>
          <p:nvPr/>
        </p:nvCxnSpPr>
        <p:spPr>
          <a:xfrm>
            <a:off x="1217267" y="3891021"/>
            <a:ext cx="988478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3343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C319D-7E6C-4431-B42F-E508BE36D13F}"/>
              </a:ext>
            </a:extLst>
          </p:cNvPr>
          <p:cNvSpPr>
            <a:spLocks noGrp="1"/>
          </p:cNvSpPr>
          <p:nvPr>
            <p:ph type="ctrTitle"/>
          </p:nvPr>
        </p:nvSpPr>
        <p:spPr>
          <a:xfrm>
            <a:off x="1097280" y="1442773"/>
            <a:ext cx="10058400" cy="3566160"/>
          </a:xfrm>
        </p:spPr>
        <p:txBody>
          <a:bodyPr/>
          <a:lstStyle/>
          <a:p>
            <a:r>
              <a:rPr lang="it-IT"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Decreto Legge 183/2020 (Decreto Milleproroghe)</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pic>
        <p:nvPicPr>
          <p:cNvPr id="1026" name="Immagine 2">
            <a:extLst>
              <a:ext uri="{FF2B5EF4-FFF2-40B4-BE49-F238E27FC236}">
                <a16:creationId xmlns:a16="http://schemas.microsoft.com/office/drawing/2014/main" id="{E9D4618F-3534-4B41-A98C-83AF273E69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035" y="323939"/>
            <a:ext cx="2617730" cy="134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ottotitolo 7">
            <a:extLst>
              <a:ext uri="{FF2B5EF4-FFF2-40B4-BE49-F238E27FC236}">
                <a16:creationId xmlns:a16="http://schemas.microsoft.com/office/drawing/2014/main" id="{EEFAEE11-B9C9-43A4-9BD5-CF7782D2E1C2}"/>
              </a:ext>
            </a:extLst>
          </p:cNvPr>
          <p:cNvSpPr>
            <a:spLocks noGrp="1"/>
          </p:cNvSpPr>
          <p:nvPr>
            <p:ph type="subTitle" idx="1"/>
          </p:nvPr>
        </p:nvSpPr>
        <p:spPr/>
        <p:txBody>
          <a:bodyPr/>
          <a:lstStyle/>
          <a:p>
            <a:r>
              <a:rPr lang="it-IT" dirty="0"/>
              <a:t>Proroga disposizioni art 106 decreto cura </a:t>
            </a:r>
            <a:r>
              <a:rPr lang="it-IT" dirty="0" err="1"/>
              <a:t>italia</a:t>
            </a:r>
            <a:r>
              <a:rPr lang="it-IT" dirty="0"/>
              <a:t> in tema di assemblee di bilancio</a:t>
            </a:r>
          </a:p>
        </p:txBody>
      </p:sp>
    </p:spTree>
    <p:extLst>
      <p:ext uri="{BB962C8B-B14F-4D97-AF65-F5344CB8AC3E}">
        <p14:creationId xmlns:p14="http://schemas.microsoft.com/office/powerpoint/2010/main" val="1752425550"/>
      </p:ext>
    </p:extLst>
  </p:cSld>
  <p:clrMapOvr>
    <a:masterClrMapping/>
  </p:clrMapOvr>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152</TotalTime>
  <Words>3670</Words>
  <Application>Microsoft Office PowerPoint</Application>
  <PresentationFormat>Widescreen</PresentationFormat>
  <Paragraphs>209</Paragraphs>
  <Slides>21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21</vt:i4>
      </vt:variant>
    </vt:vector>
  </HeadingPairs>
  <TitlesOfParts>
    <vt:vector size="25" baseType="lpstr">
      <vt:lpstr>Arial</vt:lpstr>
      <vt:lpstr>Calibri</vt:lpstr>
      <vt:lpstr>Calibri Light</vt:lpstr>
      <vt:lpstr>Retrospettivo</vt:lpstr>
      <vt:lpstr>Principali Misure del Decreto Legge 22 marzo 2021, n. 41 “D.L. Sostegni” – Misure urgenti in materia di sostegno alle imprese e agli operatori economici, di lavoro, salute e servizi territoriali, connesse all'emergenza da COVID-19 </vt:lpstr>
      <vt:lpstr>Contributo a fondo perduto in favore degli operatori economici (art. 1)</vt:lpstr>
      <vt:lpstr>Contributo a fondo perduto in favore degli operatori economici (art. 1)</vt:lpstr>
      <vt:lpstr>Contributo a fondo perduto in favore degli operatori economici (art. 1)</vt:lpstr>
      <vt:lpstr>Contributo a fondo perduto in favore degli operatori economici (art. 1)</vt:lpstr>
      <vt:lpstr>Proroga termini per registri IVA e dichiarazioni</vt:lpstr>
      <vt:lpstr>Proroga del periodo di sospensione delle attività dell’agente della riscossione e annullamento dei carichi (art. 4)</vt:lpstr>
      <vt:lpstr>Definizione avvisi bonari non spediti (art. 5)</vt:lpstr>
      <vt:lpstr>Decreto Legge 183/2020 (Decreto Milleproroghe) </vt:lpstr>
      <vt:lpstr>Differita a 180 giorni l’approvazione del Bilancio 2020</vt:lpstr>
      <vt:lpstr>Differita a 180 giorni l’approvazione del Bilancio 2020</vt:lpstr>
      <vt:lpstr>Decreto Agosto (DL 104/2020 convertito in Legge 126/20) </vt:lpstr>
      <vt:lpstr>Facoltà di sospensione degli ammortamenti (art. 60)</vt:lpstr>
      <vt:lpstr>Impatti fiscali</vt:lpstr>
      <vt:lpstr>Impatti fiscali</vt:lpstr>
      <vt:lpstr>Rivalutazione dei beni di impresa (art. 110 D.L. 14/8/2020, n°104 – Decreto Agosto</vt:lpstr>
      <vt:lpstr>Rivalutazione dei beni di impresa (art. 110 D.L. 14/8/2020, n°104 – Decreto Agosto)</vt:lpstr>
      <vt:lpstr>Rivalutazione dei beni di impresa (art. 110 D.L. 14/8/2020, n°104 – Decreto Agosto)</vt:lpstr>
      <vt:lpstr>Rivalutazione dei beni di impresa (art. 110 D.L. 14/8/2020, n°104 – Decreto Agosto)</vt:lpstr>
      <vt:lpstr>Rivalutazione dei beni di impresa (art. 110 D.L. 14/8/2020, n°104 – Decreto Agosto)</vt:lpstr>
      <vt:lpstr>Rivalutazione dei beni di impresa (art. 110 D.L. 14/8/2020, n°104 – Decreto Agosto)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Principali Misure del Decreto Legge 22 marzo 2021, n. 41 “D.L. Sostegni” – Misure urgenti in materia di sostegno alle imprese e agli operatori economici, di lavoro, salute e servizi territoriali, connesse all'emergenza da COVID-19</dc:title>
  <dc:creator>Albachiara</dc:creator>
  <cp:lastModifiedBy>Monti Prod-Servizi</cp:lastModifiedBy>
  <cp:revision>22</cp:revision>
  <cp:lastPrinted>2021-04-08T08:46:36Z</cp:lastPrinted>
  <dcterms:created xsi:type="dcterms:W3CDTF">2021-04-08T07:35:29Z</dcterms:created>
  <dcterms:modified xsi:type="dcterms:W3CDTF">2021-04-12T06:51:50Z</dcterms:modified>
</cp:coreProperties>
</file>